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31"/>
  </p:normalViewPr>
  <p:slideViewPr>
    <p:cSldViewPr snapToGrid="0" snapToObjects="1">
      <p:cViewPr varScale="1">
        <p:scale>
          <a:sx n="71" d="100"/>
          <a:sy n="7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tif>
</file>

<file path=ppt/media/image11.jpeg>
</file>

<file path=ppt/media/image12.jpeg>
</file>

<file path=ppt/media/image13.jpeg>
</file>

<file path=ppt/media/image14.jpeg>
</file>

<file path=ppt/media/image15.tif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tif>
</file>

<file path=ppt/media/image7.png>
</file>

<file path=ppt/media/image8.tif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crowd-sourced reviews of businesses:</a:t>
            </a:r>
          </a:p>
          <a:p>
            <a:r>
              <a:t>restaurants, doctors, venues, etc.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tif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127.0.0.1:5000/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mmry.com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130D">
            <a:alpha val="9231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staurant Review…"/>
          <p:cNvSpPr txBox="1">
            <a:spLocks noGrp="1"/>
          </p:cNvSpPr>
          <p:nvPr>
            <p:ph type="ctrTitle"/>
          </p:nvPr>
        </p:nvSpPr>
        <p:spPr>
          <a:xfrm>
            <a:off x="1477018" y="2833190"/>
            <a:ext cx="10589521" cy="3524949"/>
          </a:xfrm>
          <a:prstGeom prst="rect">
            <a:avLst/>
          </a:prstGeom>
        </p:spPr>
        <p:txBody>
          <a:bodyPr/>
          <a:lstStyle/>
          <a:p>
            <a:pPr defTabSz="262889">
              <a:defRPr sz="3600">
                <a:solidFill>
                  <a:srgbClr val="FFFFFF"/>
                </a:solidFill>
              </a:defRPr>
            </a:pPr>
            <a:r>
              <a:t>         </a:t>
            </a:r>
          </a:p>
          <a:p>
            <a:pPr defTabSz="262889">
              <a:defRPr sz="4905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Restaurant Review </a:t>
            </a:r>
          </a:p>
          <a:p>
            <a:pPr defTabSz="262889">
              <a:defRPr sz="4905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Summarizer App</a:t>
            </a:r>
          </a:p>
          <a:p>
            <a:pPr defTabSz="262889">
              <a:defRPr sz="4905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</a:t>
            </a:r>
          </a:p>
          <a:p>
            <a:pPr defTabSz="262889">
              <a:defRPr sz="4005">
                <a:solidFill>
                  <a:srgbClr val="FFFFFF"/>
                </a:solidFill>
              </a:defRPr>
            </a:pPr>
            <a:r>
              <a:t>-Semi-Supervised Approach-</a:t>
            </a:r>
          </a:p>
        </p:txBody>
      </p:sp>
      <p:sp>
        <p:nvSpPr>
          <p:cNvPr id="120" name="Renkoh Kato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7000587"/>
            <a:ext cx="10464800" cy="1130301"/>
          </a:xfrm>
          <a:prstGeom prst="rect">
            <a:avLst/>
          </a:prstGeom>
        </p:spPr>
        <p:txBody>
          <a:bodyPr/>
          <a:lstStyle/>
          <a:p>
            <a:r>
              <a:t>Renkoh Kato</a:t>
            </a:r>
          </a:p>
        </p:txBody>
      </p:sp>
      <p:pic>
        <p:nvPicPr>
          <p:cNvPr id="121" name="Yelp_trademark_RGB_outline.png" descr="Yelp_trademark_RGB_outline.png"/>
          <p:cNvPicPr>
            <a:picLocks noChangeAspect="1"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3438723" y="58661"/>
            <a:ext cx="6127536" cy="39216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eview Summarizer App (Flask)"/>
          <p:cNvSpPr txBox="1"/>
          <p:nvPr/>
        </p:nvSpPr>
        <p:spPr>
          <a:xfrm>
            <a:off x="344849" y="669585"/>
            <a:ext cx="11490506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Review Summarizer App (Flask)</a:t>
            </a:r>
          </a:p>
        </p:txBody>
      </p:sp>
      <p:sp>
        <p:nvSpPr>
          <p:cNvPr id="192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195" name="Group"/>
          <p:cNvGrpSpPr/>
          <p:nvPr/>
        </p:nvGrpSpPr>
        <p:grpSpPr>
          <a:xfrm>
            <a:off x="4856457" y="3112615"/>
            <a:ext cx="2794795" cy="3792240"/>
            <a:chOff x="0" y="0"/>
            <a:chExt cx="2794793" cy="3792239"/>
          </a:xfrm>
        </p:grpSpPr>
        <p:sp>
          <p:nvSpPr>
            <p:cNvPr id="193" name="Predict Usefulness (sentence level)"/>
            <p:cNvSpPr/>
            <p:nvPr/>
          </p:nvSpPr>
          <p:spPr>
            <a:xfrm>
              <a:off x="0" y="0"/>
              <a:ext cx="2794794" cy="2133507"/>
            </a:xfrm>
            <a:prstGeom prst="roundRect">
              <a:avLst>
                <a:gd name="adj" fmla="val 14392"/>
              </a:avLst>
            </a:prstGeom>
            <a:solidFill>
              <a:srgbClr val="FFFFFF"/>
            </a:solidFill>
            <a:ln w="381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7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Predict Usefulness (</a:t>
              </a:r>
              <a:r>
                <a:rPr b="1">
                  <a:latin typeface="Helvetica Neue"/>
                  <a:ea typeface="Helvetica Neue"/>
                  <a:cs typeface="Helvetica Neue"/>
                  <a:sym typeface="Helvetica Neue"/>
                </a:rPr>
                <a:t>sentence level)</a:t>
              </a:r>
            </a:p>
          </p:txBody>
        </p:sp>
        <p:sp>
          <p:nvSpPr>
            <p:cNvPr id="194" name="Calculator"/>
            <p:cNvSpPr/>
            <p:nvPr/>
          </p:nvSpPr>
          <p:spPr>
            <a:xfrm>
              <a:off x="1105714" y="2572937"/>
              <a:ext cx="861418" cy="12193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22" y="0"/>
                  </a:moveTo>
                  <a:cubicBezTo>
                    <a:pt x="681" y="0"/>
                    <a:pt x="0" y="481"/>
                    <a:pt x="0" y="1075"/>
                  </a:cubicBezTo>
                  <a:lnTo>
                    <a:pt x="0" y="20525"/>
                  </a:lnTo>
                  <a:cubicBezTo>
                    <a:pt x="0" y="21119"/>
                    <a:pt x="681" y="21600"/>
                    <a:pt x="1522" y="21600"/>
                  </a:cubicBezTo>
                  <a:lnTo>
                    <a:pt x="20081" y="21600"/>
                  </a:lnTo>
                  <a:cubicBezTo>
                    <a:pt x="20922" y="21600"/>
                    <a:pt x="21600" y="21119"/>
                    <a:pt x="21600" y="20525"/>
                  </a:cubicBezTo>
                  <a:lnTo>
                    <a:pt x="21600" y="1075"/>
                  </a:lnTo>
                  <a:cubicBezTo>
                    <a:pt x="21592" y="481"/>
                    <a:pt x="20912" y="0"/>
                    <a:pt x="20071" y="0"/>
                  </a:cubicBezTo>
                  <a:lnTo>
                    <a:pt x="1522" y="0"/>
                  </a:lnTo>
                  <a:close/>
                  <a:moveTo>
                    <a:pt x="2866" y="1696"/>
                  </a:moveTo>
                  <a:lnTo>
                    <a:pt x="18734" y="1696"/>
                  </a:lnTo>
                  <a:cubicBezTo>
                    <a:pt x="19017" y="1696"/>
                    <a:pt x="19254" y="1857"/>
                    <a:pt x="19254" y="2062"/>
                  </a:cubicBezTo>
                  <a:lnTo>
                    <a:pt x="19254" y="4985"/>
                  </a:lnTo>
                  <a:cubicBezTo>
                    <a:pt x="19254" y="5185"/>
                    <a:pt x="19024" y="5351"/>
                    <a:pt x="18734" y="5351"/>
                  </a:cubicBezTo>
                  <a:lnTo>
                    <a:pt x="2866" y="5351"/>
                  </a:lnTo>
                  <a:cubicBezTo>
                    <a:pt x="2583" y="5351"/>
                    <a:pt x="2348" y="5190"/>
                    <a:pt x="2348" y="4985"/>
                  </a:cubicBezTo>
                  <a:lnTo>
                    <a:pt x="2348" y="2062"/>
                  </a:lnTo>
                  <a:cubicBezTo>
                    <a:pt x="2348" y="1862"/>
                    <a:pt x="2576" y="1696"/>
                    <a:pt x="2866" y="1696"/>
                  </a:cubicBezTo>
                  <a:close/>
                  <a:moveTo>
                    <a:pt x="17580" y="6615"/>
                  </a:moveTo>
                  <a:cubicBezTo>
                    <a:pt x="17771" y="6615"/>
                    <a:pt x="17924" y="6723"/>
                    <a:pt x="17924" y="6858"/>
                  </a:cubicBezTo>
                  <a:cubicBezTo>
                    <a:pt x="17924" y="6993"/>
                    <a:pt x="17771" y="7101"/>
                    <a:pt x="17580" y="7101"/>
                  </a:cubicBezTo>
                  <a:cubicBezTo>
                    <a:pt x="17389" y="7106"/>
                    <a:pt x="17236" y="6993"/>
                    <a:pt x="17236" y="6858"/>
                  </a:cubicBezTo>
                  <a:cubicBezTo>
                    <a:pt x="17236" y="6723"/>
                    <a:pt x="17389" y="6615"/>
                    <a:pt x="17580" y="6615"/>
                  </a:cubicBezTo>
                  <a:close/>
                  <a:moveTo>
                    <a:pt x="2890" y="6674"/>
                  </a:moveTo>
                  <a:lnTo>
                    <a:pt x="5121" y="6674"/>
                  </a:lnTo>
                  <a:cubicBezTo>
                    <a:pt x="5419" y="6674"/>
                    <a:pt x="5663" y="6847"/>
                    <a:pt x="5663" y="7057"/>
                  </a:cubicBezTo>
                  <a:lnTo>
                    <a:pt x="5663" y="8073"/>
                  </a:lnTo>
                  <a:cubicBezTo>
                    <a:pt x="5663" y="8284"/>
                    <a:pt x="5419" y="8456"/>
                    <a:pt x="5121" y="8456"/>
                  </a:cubicBezTo>
                  <a:lnTo>
                    <a:pt x="2890" y="8456"/>
                  </a:lnTo>
                  <a:cubicBezTo>
                    <a:pt x="2592" y="8456"/>
                    <a:pt x="2348" y="8284"/>
                    <a:pt x="2348" y="8073"/>
                  </a:cubicBezTo>
                  <a:lnTo>
                    <a:pt x="2348" y="7057"/>
                  </a:lnTo>
                  <a:cubicBezTo>
                    <a:pt x="2348" y="6847"/>
                    <a:pt x="2592" y="6674"/>
                    <a:pt x="2890" y="6674"/>
                  </a:cubicBezTo>
                  <a:close/>
                  <a:moveTo>
                    <a:pt x="7400" y="6674"/>
                  </a:moveTo>
                  <a:lnTo>
                    <a:pt x="9669" y="6674"/>
                  </a:lnTo>
                  <a:cubicBezTo>
                    <a:pt x="9967" y="6674"/>
                    <a:pt x="10211" y="6847"/>
                    <a:pt x="10211" y="7057"/>
                  </a:cubicBezTo>
                  <a:lnTo>
                    <a:pt x="10211" y="8073"/>
                  </a:lnTo>
                  <a:cubicBezTo>
                    <a:pt x="10211" y="8284"/>
                    <a:pt x="9967" y="8456"/>
                    <a:pt x="9669" y="8456"/>
                  </a:cubicBezTo>
                  <a:lnTo>
                    <a:pt x="7400" y="8456"/>
                  </a:lnTo>
                  <a:cubicBezTo>
                    <a:pt x="7102" y="8456"/>
                    <a:pt x="6858" y="8284"/>
                    <a:pt x="6858" y="8073"/>
                  </a:cubicBezTo>
                  <a:lnTo>
                    <a:pt x="6858" y="7057"/>
                  </a:lnTo>
                  <a:cubicBezTo>
                    <a:pt x="6858" y="6847"/>
                    <a:pt x="7102" y="6674"/>
                    <a:pt x="7400" y="6674"/>
                  </a:cubicBezTo>
                  <a:close/>
                  <a:moveTo>
                    <a:pt x="11924" y="6674"/>
                  </a:moveTo>
                  <a:lnTo>
                    <a:pt x="14195" y="6674"/>
                  </a:lnTo>
                  <a:cubicBezTo>
                    <a:pt x="14493" y="6674"/>
                    <a:pt x="14738" y="6847"/>
                    <a:pt x="14738" y="7057"/>
                  </a:cubicBezTo>
                  <a:lnTo>
                    <a:pt x="14738" y="8073"/>
                  </a:lnTo>
                  <a:cubicBezTo>
                    <a:pt x="14738" y="8284"/>
                    <a:pt x="14493" y="8456"/>
                    <a:pt x="14195" y="8456"/>
                  </a:cubicBezTo>
                  <a:lnTo>
                    <a:pt x="11924" y="8456"/>
                  </a:lnTo>
                  <a:cubicBezTo>
                    <a:pt x="11626" y="8456"/>
                    <a:pt x="11382" y="8284"/>
                    <a:pt x="11382" y="8073"/>
                  </a:cubicBezTo>
                  <a:lnTo>
                    <a:pt x="11382" y="7057"/>
                  </a:lnTo>
                  <a:cubicBezTo>
                    <a:pt x="11382" y="6847"/>
                    <a:pt x="11626" y="6674"/>
                    <a:pt x="11924" y="6674"/>
                  </a:cubicBezTo>
                  <a:close/>
                  <a:moveTo>
                    <a:pt x="16433" y="7290"/>
                  </a:moveTo>
                  <a:lnTo>
                    <a:pt x="18743" y="7290"/>
                  </a:lnTo>
                  <a:lnTo>
                    <a:pt x="18743" y="7685"/>
                  </a:lnTo>
                  <a:lnTo>
                    <a:pt x="16433" y="7685"/>
                  </a:lnTo>
                  <a:lnTo>
                    <a:pt x="16433" y="7290"/>
                  </a:lnTo>
                  <a:close/>
                  <a:moveTo>
                    <a:pt x="17580" y="7867"/>
                  </a:moveTo>
                  <a:cubicBezTo>
                    <a:pt x="17771" y="7867"/>
                    <a:pt x="17924" y="7975"/>
                    <a:pt x="17924" y="8110"/>
                  </a:cubicBezTo>
                  <a:cubicBezTo>
                    <a:pt x="17924" y="8245"/>
                    <a:pt x="17771" y="8353"/>
                    <a:pt x="17580" y="8353"/>
                  </a:cubicBezTo>
                  <a:cubicBezTo>
                    <a:pt x="17389" y="8353"/>
                    <a:pt x="17236" y="8245"/>
                    <a:pt x="17236" y="8110"/>
                  </a:cubicBezTo>
                  <a:cubicBezTo>
                    <a:pt x="17236" y="7975"/>
                    <a:pt x="17389" y="7867"/>
                    <a:pt x="17580" y="7867"/>
                  </a:cubicBezTo>
                  <a:close/>
                  <a:moveTo>
                    <a:pt x="2890" y="9580"/>
                  </a:moveTo>
                  <a:lnTo>
                    <a:pt x="5121" y="9580"/>
                  </a:lnTo>
                  <a:cubicBezTo>
                    <a:pt x="5419" y="9580"/>
                    <a:pt x="5663" y="9752"/>
                    <a:pt x="5663" y="9963"/>
                  </a:cubicBezTo>
                  <a:lnTo>
                    <a:pt x="5663" y="10979"/>
                  </a:lnTo>
                  <a:cubicBezTo>
                    <a:pt x="5663" y="11189"/>
                    <a:pt x="5419" y="11362"/>
                    <a:pt x="5121" y="11362"/>
                  </a:cubicBezTo>
                  <a:lnTo>
                    <a:pt x="2890" y="11362"/>
                  </a:lnTo>
                  <a:cubicBezTo>
                    <a:pt x="2592" y="11362"/>
                    <a:pt x="2348" y="11189"/>
                    <a:pt x="2348" y="10979"/>
                  </a:cubicBezTo>
                  <a:lnTo>
                    <a:pt x="2348" y="9963"/>
                  </a:lnTo>
                  <a:cubicBezTo>
                    <a:pt x="2348" y="9752"/>
                    <a:pt x="2592" y="9580"/>
                    <a:pt x="2890" y="9580"/>
                  </a:cubicBezTo>
                  <a:close/>
                  <a:moveTo>
                    <a:pt x="7400" y="9580"/>
                  </a:moveTo>
                  <a:lnTo>
                    <a:pt x="9669" y="9580"/>
                  </a:lnTo>
                  <a:cubicBezTo>
                    <a:pt x="9967" y="9580"/>
                    <a:pt x="10211" y="9752"/>
                    <a:pt x="10211" y="9963"/>
                  </a:cubicBezTo>
                  <a:lnTo>
                    <a:pt x="10211" y="10979"/>
                  </a:lnTo>
                  <a:cubicBezTo>
                    <a:pt x="10211" y="11189"/>
                    <a:pt x="9967" y="11362"/>
                    <a:pt x="9669" y="11362"/>
                  </a:cubicBezTo>
                  <a:lnTo>
                    <a:pt x="7400" y="11362"/>
                  </a:lnTo>
                  <a:cubicBezTo>
                    <a:pt x="7102" y="11362"/>
                    <a:pt x="6858" y="11189"/>
                    <a:pt x="6858" y="10979"/>
                  </a:cubicBezTo>
                  <a:lnTo>
                    <a:pt x="6858" y="9963"/>
                  </a:lnTo>
                  <a:cubicBezTo>
                    <a:pt x="6858" y="9752"/>
                    <a:pt x="7102" y="9580"/>
                    <a:pt x="7400" y="9580"/>
                  </a:cubicBezTo>
                  <a:close/>
                  <a:moveTo>
                    <a:pt x="11924" y="9580"/>
                  </a:moveTo>
                  <a:lnTo>
                    <a:pt x="14195" y="9580"/>
                  </a:lnTo>
                  <a:cubicBezTo>
                    <a:pt x="14493" y="9580"/>
                    <a:pt x="14738" y="9752"/>
                    <a:pt x="14738" y="9963"/>
                  </a:cubicBezTo>
                  <a:lnTo>
                    <a:pt x="14738" y="10979"/>
                  </a:lnTo>
                  <a:cubicBezTo>
                    <a:pt x="14738" y="11189"/>
                    <a:pt x="14493" y="11362"/>
                    <a:pt x="14195" y="11362"/>
                  </a:cubicBezTo>
                  <a:lnTo>
                    <a:pt x="11924" y="11362"/>
                  </a:lnTo>
                  <a:cubicBezTo>
                    <a:pt x="11626" y="11362"/>
                    <a:pt x="11382" y="11189"/>
                    <a:pt x="11382" y="10979"/>
                  </a:cubicBezTo>
                  <a:lnTo>
                    <a:pt x="11382" y="9963"/>
                  </a:lnTo>
                  <a:cubicBezTo>
                    <a:pt x="11382" y="9752"/>
                    <a:pt x="11626" y="9580"/>
                    <a:pt x="11924" y="9580"/>
                  </a:cubicBezTo>
                  <a:close/>
                  <a:moveTo>
                    <a:pt x="16969" y="9752"/>
                  </a:moveTo>
                  <a:lnTo>
                    <a:pt x="17587" y="10189"/>
                  </a:lnTo>
                  <a:lnTo>
                    <a:pt x="18208" y="9752"/>
                  </a:lnTo>
                  <a:lnTo>
                    <a:pt x="18598" y="10027"/>
                  </a:lnTo>
                  <a:lnTo>
                    <a:pt x="17979" y="10466"/>
                  </a:lnTo>
                  <a:lnTo>
                    <a:pt x="18598" y="10903"/>
                  </a:lnTo>
                  <a:lnTo>
                    <a:pt x="18199" y="11183"/>
                  </a:lnTo>
                  <a:lnTo>
                    <a:pt x="17580" y="10746"/>
                  </a:lnTo>
                  <a:lnTo>
                    <a:pt x="16961" y="11183"/>
                  </a:lnTo>
                  <a:lnTo>
                    <a:pt x="16572" y="10908"/>
                  </a:lnTo>
                  <a:lnTo>
                    <a:pt x="17191" y="10471"/>
                  </a:lnTo>
                  <a:lnTo>
                    <a:pt x="16572" y="10034"/>
                  </a:lnTo>
                  <a:lnTo>
                    <a:pt x="16969" y="9752"/>
                  </a:lnTo>
                  <a:close/>
                  <a:moveTo>
                    <a:pt x="2890" y="12437"/>
                  </a:moveTo>
                  <a:lnTo>
                    <a:pt x="5121" y="12437"/>
                  </a:lnTo>
                  <a:cubicBezTo>
                    <a:pt x="5419" y="12437"/>
                    <a:pt x="5663" y="12609"/>
                    <a:pt x="5663" y="12820"/>
                  </a:cubicBezTo>
                  <a:lnTo>
                    <a:pt x="5663" y="13834"/>
                  </a:lnTo>
                  <a:cubicBezTo>
                    <a:pt x="5663" y="14045"/>
                    <a:pt x="5419" y="14219"/>
                    <a:pt x="5121" y="14219"/>
                  </a:cubicBezTo>
                  <a:lnTo>
                    <a:pt x="2890" y="14219"/>
                  </a:lnTo>
                  <a:cubicBezTo>
                    <a:pt x="2592" y="14219"/>
                    <a:pt x="2348" y="14045"/>
                    <a:pt x="2348" y="13834"/>
                  </a:cubicBezTo>
                  <a:lnTo>
                    <a:pt x="2348" y="12820"/>
                  </a:lnTo>
                  <a:cubicBezTo>
                    <a:pt x="2348" y="12609"/>
                    <a:pt x="2592" y="12437"/>
                    <a:pt x="2890" y="12437"/>
                  </a:cubicBezTo>
                  <a:close/>
                  <a:moveTo>
                    <a:pt x="7400" y="12437"/>
                  </a:moveTo>
                  <a:lnTo>
                    <a:pt x="9669" y="12437"/>
                  </a:lnTo>
                  <a:cubicBezTo>
                    <a:pt x="9967" y="12437"/>
                    <a:pt x="10211" y="12609"/>
                    <a:pt x="10211" y="12820"/>
                  </a:cubicBezTo>
                  <a:lnTo>
                    <a:pt x="10211" y="13834"/>
                  </a:lnTo>
                  <a:cubicBezTo>
                    <a:pt x="10211" y="14045"/>
                    <a:pt x="9967" y="14219"/>
                    <a:pt x="9669" y="14219"/>
                  </a:cubicBezTo>
                  <a:lnTo>
                    <a:pt x="7400" y="14219"/>
                  </a:lnTo>
                  <a:cubicBezTo>
                    <a:pt x="7102" y="14219"/>
                    <a:pt x="6858" y="14045"/>
                    <a:pt x="6858" y="13834"/>
                  </a:cubicBezTo>
                  <a:lnTo>
                    <a:pt x="6858" y="12820"/>
                  </a:lnTo>
                  <a:cubicBezTo>
                    <a:pt x="6858" y="12609"/>
                    <a:pt x="7102" y="12437"/>
                    <a:pt x="7400" y="12437"/>
                  </a:cubicBezTo>
                  <a:close/>
                  <a:moveTo>
                    <a:pt x="11924" y="12437"/>
                  </a:moveTo>
                  <a:lnTo>
                    <a:pt x="14195" y="12437"/>
                  </a:lnTo>
                  <a:cubicBezTo>
                    <a:pt x="14493" y="12437"/>
                    <a:pt x="14738" y="12609"/>
                    <a:pt x="14738" y="12820"/>
                  </a:cubicBezTo>
                  <a:lnTo>
                    <a:pt x="14738" y="13834"/>
                  </a:lnTo>
                  <a:cubicBezTo>
                    <a:pt x="14738" y="14045"/>
                    <a:pt x="14493" y="14219"/>
                    <a:pt x="14195" y="14219"/>
                  </a:cubicBezTo>
                  <a:lnTo>
                    <a:pt x="11924" y="14219"/>
                  </a:lnTo>
                  <a:cubicBezTo>
                    <a:pt x="11626" y="14219"/>
                    <a:pt x="11382" y="14045"/>
                    <a:pt x="11382" y="13834"/>
                  </a:cubicBezTo>
                  <a:lnTo>
                    <a:pt x="11382" y="12820"/>
                  </a:lnTo>
                  <a:cubicBezTo>
                    <a:pt x="11382" y="12609"/>
                    <a:pt x="11626" y="12437"/>
                    <a:pt x="11924" y="12437"/>
                  </a:cubicBezTo>
                  <a:close/>
                  <a:moveTo>
                    <a:pt x="16426" y="13127"/>
                  </a:moveTo>
                  <a:lnTo>
                    <a:pt x="18734" y="13127"/>
                  </a:lnTo>
                  <a:lnTo>
                    <a:pt x="18734" y="13522"/>
                  </a:lnTo>
                  <a:lnTo>
                    <a:pt x="16426" y="13522"/>
                  </a:lnTo>
                  <a:lnTo>
                    <a:pt x="16426" y="13127"/>
                  </a:lnTo>
                  <a:close/>
                  <a:moveTo>
                    <a:pt x="2890" y="15292"/>
                  </a:moveTo>
                  <a:lnTo>
                    <a:pt x="5121" y="15292"/>
                  </a:lnTo>
                  <a:cubicBezTo>
                    <a:pt x="5419" y="15292"/>
                    <a:pt x="5663" y="15466"/>
                    <a:pt x="5663" y="15677"/>
                  </a:cubicBezTo>
                  <a:lnTo>
                    <a:pt x="5663" y="16691"/>
                  </a:lnTo>
                  <a:cubicBezTo>
                    <a:pt x="5663" y="16902"/>
                    <a:pt x="5419" y="17074"/>
                    <a:pt x="5121" y="17074"/>
                  </a:cubicBezTo>
                  <a:lnTo>
                    <a:pt x="2890" y="17074"/>
                  </a:lnTo>
                  <a:cubicBezTo>
                    <a:pt x="2592" y="17074"/>
                    <a:pt x="2348" y="16902"/>
                    <a:pt x="2348" y="16691"/>
                  </a:cubicBezTo>
                  <a:lnTo>
                    <a:pt x="2348" y="15677"/>
                  </a:lnTo>
                  <a:cubicBezTo>
                    <a:pt x="2348" y="15466"/>
                    <a:pt x="2592" y="15292"/>
                    <a:pt x="2890" y="15292"/>
                  </a:cubicBezTo>
                  <a:close/>
                  <a:moveTo>
                    <a:pt x="7400" y="15292"/>
                  </a:moveTo>
                  <a:lnTo>
                    <a:pt x="9669" y="15292"/>
                  </a:lnTo>
                  <a:cubicBezTo>
                    <a:pt x="9967" y="15292"/>
                    <a:pt x="10211" y="15466"/>
                    <a:pt x="10211" y="15677"/>
                  </a:cubicBezTo>
                  <a:lnTo>
                    <a:pt x="10211" y="16691"/>
                  </a:lnTo>
                  <a:cubicBezTo>
                    <a:pt x="10211" y="16902"/>
                    <a:pt x="9967" y="17074"/>
                    <a:pt x="9669" y="17074"/>
                  </a:cubicBezTo>
                  <a:lnTo>
                    <a:pt x="7400" y="17074"/>
                  </a:lnTo>
                  <a:cubicBezTo>
                    <a:pt x="7102" y="17074"/>
                    <a:pt x="6858" y="16902"/>
                    <a:pt x="6858" y="16691"/>
                  </a:cubicBezTo>
                  <a:lnTo>
                    <a:pt x="6858" y="15677"/>
                  </a:lnTo>
                  <a:cubicBezTo>
                    <a:pt x="6858" y="15466"/>
                    <a:pt x="7102" y="15292"/>
                    <a:pt x="7400" y="15292"/>
                  </a:cubicBezTo>
                  <a:close/>
                  <a:moveTo>
                    <a:pt x="11924" y="15292"/>
                  </a:moveTo>
                  <a:lnTo>
                    <a:pt x="14195" y="15292"/>
                  </a:lnTo>
                  <a:cubicBezTo>
                    <a:pt x="14493" y="15292"/>
                    <a:pt x="14738" y="15466"/>
                    <a:pt x="14738" y="15677"/>
                  </a:cubicBezTo>
                  <a:lnTo>
                    <a:pt x="14738" y="16691"/>
                  </a:lnTo>
                  <a:cubicBezTo>
                    <a:pt x="14738" y="16902"/>
                    <a:pt x="14493" y="17074"/>
                    <a:pt x="14195" y="17074"/>
                  </a:cubicBezTo>
                  <a:lnTo>
                    <a:pt x="11924" y="17074"/>
                  </a:lnTo>
                  <a:cubicBezTo>
                    <a:pt x="11626" y="17074"/>
                    <a:pt x="11382" y="16902"/>
                    <a:pt x="11382" y="16691"/>
                  </a:cubicBezTo>
                  <a:lnTo>
                    <a:pt x="11382" y="15677"/>
                  </a:lnTo>
                  <a:cubicBezTo>
                    <a:pt x="11382" y="15466"/>
                    <a:pt x="11626" y="15292"/>
                    <a:pt x="11924" y="15292"/>
                  </a:cubicBezTo>
                  <a:close/>
                  <a:moveTo>
                    <a:pt x="17305" y="15368"/>
                  </a:moveTo>
                  <a:lnTo>
                    <a:pt x="17864" y="15368"/>
                  </a:lnTo>
                  <a:lnTo>
                    <a:pt x="17864" y="15984"/>
                  </a:lnTo>
                  <a:lnTo>
                    <a:pt x="18734" y="15984"/>
                  </a:lnTo>
                  <a:lnTo>
                    <a:pt x="18734" y="16379"/>
                  </a:lnTo>
                  <a:lnTo>
                    <a:pt x="17864" y="16379"/>
                  </a:lnTo>
                  <a:lnTo>
                    <a:pt x="17864" y="17000"/>
                  </a:lnTo>
                  <a:lnTo>
                    <a:pt x="17305" y="17000"/>
                  </a:lnTo>
                  <a:lnTo>
                    <a:pt x="17305" y="16379"/>
                  </a:lnTo>
                  <a:lnTo>
                    <a:pt x="16433" y="16379"/>
                  </a:lnTo>
                  <a:lnTo>
                    <a:pt x="16433" y="15984"/>
                  </a:lnTo>
                  <a:lnTo>
                    <a:pt x="17305" y="15984"/>
                  </a:lnTo>
                  <a:lnTo>
                    <a:pt x="17305" y="15368"/>
                  </a:lnTo>
                  <a:close/>
                  <a:moveTo>
                    <a:pt x="2897" y="18144"/>
                  </a:moveTo>
                  <a:lnTo>
                    <a:pt x="9669" y="18144"/>
                  </a:lnTo>
                  <a:cubicBezTo>
                    <a:pt x="9967" y="18144"/>
                    <a:pt x="10211" y="18316"/>
                    <a:pt x="10211" y="18527"/>
                  </a:cubicBezTo>
                  <a:lnTo>
                    <a:pt x="10211" y="19543"/>
                  </a:lnTo>
                  <a:cubicBezTo>
                    <a:pt x="10211" y="19754"/>
                    <a:pt x="9967" y="19926"/>
                    <a:pt x="9669" y="19926"/>
                  </a:cubicBezTo>
                  <a:lnTo>
                    <a:pt x="2897" y="19926"/>
                  </a:lnTo>
                  <a:cubicBezTo>
                    <a:pt x="2599" y="19926"/>
                    <a:pt x="2355" y="19754"/>
                    <a:pt x="2355" y="19543"/>
                  </a:cubicBezTo>
                  <a:lnTo>
                    <a:pt x="2355" y="18527"/>
                  </a:lnTo>
                  <a:cubicBezTo>
                    <a:pt x="2355" y="18316"/>
                    <a:pt x="2599" y="18144"/>
                    <a:pt x="2897" y="18144"/>
                  </a:cubicBezTo>
                  <a:close/>
                  <a:moveTo>
                    <a:pt x="11924" y="18144"/>
                  </a:moveTo>
                  <a:lnTo>
                    <a:pt x="14195" y="18144"/>
                  </a:lnTo>
                  <a:cubicBezTo>
                    <a:pt x="14493" y="18144"/>
                    <a:pt x="14738" y="18316"/>
                    <a:pt x="14738" y="18527"/>
                  </a:cubicBezTo>
                  <a:lnTo>
                    <a:pt x="14738" y="19543"/>
                  </a:lnTo>
                  <a:cubicBezTo>
                    <a:pt x="14738" y="19754"/>
                    <a:pt x="14493" y="19926"/>
                    <a:pt x="14195" y="19926"/>
                  </a:cubicBezTo>
                  <a:lnTo>
                    <a:pt x="11924" y="19926"/>
                  </a:lnTo>
                  <a:cubicBezTo>
                    <a:pt x="11626" y="19926"/>
                    <a:pt x="11382" y="19754"/>
                    <a:pt x="11382" y="19543"/>
                  </a:cubicBezTo>
                  <a:lnTo>
                    <a:pt x="11382" y="18527"/>
                  </a:lnTo>
                  <a:cubicBezTo>
                    <a:pt x="11382" y="18316"/>
                    <a:pt x="11626" y="18144"/>
                    <a:pt x="11924" y="18144"/>
                  </a:cubicBezTo>
                  <a:close/>
                  <a:moveTo>
                    <a:pt x="16426" y="18517"/>
                  </a:moveTo>
                  <a:lnTo>
                    <a:pt x="18734" y="18517"/>
                  </a:lnTo>
                  <a:lnTo>
                    <a:pt x="18734" y="18910"/>
                  </a:lnTo>
                  <a:lnTo>
                    <a:pt x="16426" y="18910"/>
                  </a:lnTo>
                  <a:lnTo>
                    <a:pt x="16426" y="18517"/>
                  </a:lnTo>
                  <a:close/>
                  <a:moveTo>
                    <a:pt x="16426" y="19165"/>
                  </a:moveTo>
                  <a:lnTo>
                    <a:pt x="18734" y="19165"/>
                  </a:lnTo>
                  <a:lnTo>
                    <a:pt x="18734" y="19558"/>
                  </a:lnTo>
                  <a:lnTo>
                    <a:pt x="16426" y="19558"/>
                  </a:lnTo>
                  <a:lnTo>
                    <a:pt x="16426" y="19165"/>
                  </a:lnTo>
                  <a:close/>
                </a:path>
              </a:pathLst>
            </a:custGeom>
            <a:solidFill>
              <a:schemeClr val="accent5">
                <a:hueOff val="-82419"/>
                <a:satOff val="-9513"/>
                <a:lumOff val="-1634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98" name="Group"/>
          <p:cNvGrpSpPr/>
          <p:nvPr/>
        </p:nvGrpSpPr>
        <p:grpSpPr>
          <a:xfrm>
            <a:off x="9288491" y="3021820"/>
            <a:ext cx="2794794" cy="3862472"/>
            <a:chOff x="0" y="0"/>
            <a:chExt cx="2794793" cy="3862471"/>
          </a:xfrm>
        </p:grpSpPr>
        <p:sp>
          <p:nvSpPr>
            <p:cNvPr id="196" name="Return most important sentences…"/>
            <p:cNvSpPr/>
            <p:nvPr/>
          </p:nvSpPr>
          <p:spPr>
            <a:xfrm>
              <a:off x="0" y="0"/>
              <a:ext cx="2794794" cy="2252065"/>
            </a:xfrm>
            <a:prstGeom prst="roundRect">
              <a:avLst>
                <a:gd name="adj" fmla="val 14486"/>
              </a:avLst>
            </a:prstGeom>
            <a:solidFill>
              <a:srgbClr val="FFFFFF"/>
            </a:solidFill>
            <a:ln w="381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7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Return most important sentences</a:t>
              </a:r>
            </a:p>
            <a:p>
              <a:pPr>
                <a:defRPr sz="27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(default 5)</a:t>
              </a:r>
            </a:p>
          </p:txBody>
        </p:sp>
        <p:sp>
          <p:nvSpPr>
            <p:cNvPr id="197" name="Book"/>
            <p:cNvSpPr/>
            <p:nvPr/>
          </p:nvSpPr>
          <p:spPr>
            <a:xfrm>
              <a:off x="675409" y="2690258"/>
              <a:ext cx="1443975" cy="1172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8703"/>
                  </a:lnTo>
                  <a:lnTo>
                    <a:pt x="0" y="17407"/>
                  </a:lnTo>
                  <a:cubicBezTo>
                    <a:pt x="7892" y="17407"/>
                    <a:pt x="10521" y="21600"/>
                    <a:pt x="10521" y="21600"/>
                  </a:cubicBezTo>
                  <a:lnTo>
                    <a:pt x="10521" y="13417"/>
                  </a:lnTo>
                  <a:lnTo>
                    <a:pt x="10521" y="5233"/>
                  </a:lnTo>
                  <a:cubicBezTo>
                    <a:pt x="10521" y="5233"/>
                    <a:pt x="7892" y="0"/>
                    <a:pt x="0" y="0"/>
                  </a:cubicBezTo>
                  <a:close/>
                  <a:moveTo>
                    <a:pt x="21600" y="0"/>
                  </a:moveTo>
                  <a:cubicBezTo>
                    <a:pt x="13708" y="0"/>
                    <a:pt x="11079" y="5233"/>
                    <a:pt x="11079" y="5233"/>
                  </a:cubicBezTo>
                  <a:lnTo>
                    <a:pt x="11079" y="13417"/>
                  </a:lnTo>
                  <a:lnTo>
                    <a:pt x="11079" y="21600"/>
                  </a:lnTo>
                  <a:cubicBezTo>
                    <a:pt x="11079" y="21600"/>
                    <a:pt x="13708" y="17407"/>
                    <a:pt x="21600" y="17407"/>
                  </a:cubicBezTo>
                  <a:lnTo>
                    <a:pt x="21600" y="87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5">
                <a:hueOff val="-82419"/>
                <a:satOff val="-9513"/>
                <a:lumOff val="-1634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01" name="Group"/>
          <p:cNvGrpSpPr/>
          <p:nvPr/>
        </p:nvGrpSpPr>
        <p:grpSpPr>
          <a:xfrm>
            <a:off x="912153" y="3139998"/>
            <a:ext cx="2514303" cy="3528552"/>
            <a:chOff x="0" y="0"/>
            <a:chExt cx="2514301" cy="3528551"/>
          </a:xfrm>
        </p:grpSpPr>
        <p:sp>
          <p:nvSpPr>
            <p:cNvPr id="199" name="Yelp…"/>
            <p:cNvSpPr/>
            <p:nvPr/>
          </p:nvSpPr>
          <p:spPr>
            <a:xfrm>
              <a:off x="0" y="0"/>
              <a:ext cx="2514302" cy="2086350"/>
            </a:xfrm>
            <a:prstGeom prst="roundRect">
              <a:avLst>
                <a:gd name="adj" fmla="val 13434"/>
              </a:avLst>
            </a:prstGeom>
            <a:solidFill>
              <a:srgbClr val="FFFFFF"/>
            </a:solidFill>
            <a:ln w="381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Yelp</a:t>
              </a:r>
            </a:p>
            <a:p>
              <a:pPr>
                <a:defRPr sz="32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 Review</a:t>
              </a:r>
            </a:p>
          </p:txBody>
        </p:sp>
        <p:sp>
          <p:nvSpPr>
            <p:cNvPr id="200" name="Book Stack"/>
            <p:cNvSpPr/>
            <p:nvPr/>
          </p:nvSpPr>
          <p:spPr>
            <a:xfrm>
              <a:off x="659555" y="2445458"/>
              <a:ext cx="1195192" cy="10830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69" y="0"/>
                  </a:moveTo>
                  <a:cubicBezTo>
                    <a:pt x="3275" y="0"/>
                    <a:pt x="1896" y="1522"/>
                    <a:pt x="1896" y="3392"/>
                  </a:cubicBezTo>
                  <a:cubicBezTo>
                    <a:pt x="1896" y="5262"/>
                    <a:pt x="3275" y="6783"/>
                    <a:pt x="4969" y="6783"/>
                  </a:cubicBezTo>
                  <a:lnTo>
                    <a:pt x="21600" y="6783"/>
                  </a:lnTo>
                  <a:lnTo>
                    <a:pt x="21600" y="5757"/>
                  </a:lnTo>
                  <a:lnTo>
                    <a:pt x="4969" y="5757"/>
                  </a:lnTo>
                  <a:cubicBezTo>
                    <a:pt x="3788" y="5757"/>
                    <a:pt x="2827" y="4696"/>
                    <a:pt x="2827" y="3392"/>
                  </a:cubicBezTo>
                  <a:cubicBezTo>
                    <a:pt x="2827" y="2087"/>
                    <a:pt x="3788" y="1026"/>
                    <a:pt x="4969" y="1026"/>
                  </a:cubicBezTo>
                  <a:lnTo>
                    <a:pt x="21600" y="1026"/>
                  </a:lnTo>
                  <a:lnTo>
                    <a:pt x="21600" y="0"/>
                  </a:lnTo>
                  <a:lnTo>
                    <a:pt x="4969" y="0"/>
                  </a:lnTo>
                  <a:close/>
                  <a:moveTo>
                    <a:pt x="4969" y="1852"/>
                  </a:moveTo>
                  <a:lnTo>
                    <a:pt x="4969" y="2269"/>
                  </a:lnTo>
                  <a:lnTo>
                    <a:pt x="20792" y="2269"/>
                  </a:lnTo>
                  <a:cubicBezTo>
                    <a:pt x="20843" y="2123"/>
                    <a:pt x="20903" y="1984"/>
                    <a:pt x="20972" y="1852"/>
                  </a:cubicBezTo>
                  <a:lnTo>
                    <a:pt x="4969" y="1852"/>
                  </a:lnTo>
                  <a:close/>
                  <a:moveTo>
                    <a:pt x="4969" y="3215"/>
                  </a:moveTo>
                  <a:lnTo>
                    <a:pt x="4969" y="3632"/>
                  </a:lnTo>
                  <a:lnTo>
                    <a:pt x="20613" y="3632"/>
                  </a:lnTo>
                  <a:cubicBezTo>
                    <a:pt x="20608" y="3553"/>
                    <a:pt x="20605" y="3472"/>
                    <a:pt x="20605" y="3392"/>
                  </a:cubicBezTo>
                  <a:cubicBezTo>
                    <a:pt x="20605" y="3332"/>
                    <a:pt x="20607" y="3273"/>
                    <a:pt x="20610" y="3215"/>
                  </a:cubicBezTo>
                  <a:lnTo>
                    <a:pt x="4969" y="3215"/>
                  </a:lnTo>
                  <a:close/>
                  <a:moveTo>
                    <a:pt x="4969" y="4575"/>
                  </a:moveTo>
                  <a:lnTo>
                    <a:pt x="4969" y="4992"/>
                  </a:lnTo>
                  <a:lnTo>
                    <a:pt x="21006" y="4992"/>
                  </a:lnTo>
                  <a:cubicBezTo>
                    <a:pt x="20933" y="4861"/>
                    <a:pt x="20869" y="4722"/>
                    <a:pt x="20814" y="4575"/>
                  </a:cubicBezTo>
                  <a:lnTo>
                    <a:pt x="4969" y="4575"/>
                  </a:lnTo>
                  <a:close/>
                  <a:moveTo>
                    <a:pt x="1447" y="7349"/>
                  </a:moveTo>
                  <a:cubicBezTo>
                    <a:pt x="649" y="7349"/>
                    <a:pt x="0" y="8067"/>
                    <a:pt x="0" y="8948"/>
                  </a:cubicBezTo>
                  <a:lnTo>
                    <a:pt x="0" y="12535"/>
                  </a:lnTo>
                  <a:cubicBezTo>
                    <a:pt x="0" y="13416"/>
                    <a:pt x="649" y="14132"/>
                    <a:pt x="1447" y="14132"/>
                  </a:cubicBezTo>
                  <a:lnTo>
                    <a:pt x="1849" y="14132"/>
                  </a:lnTo>
                  <a:cubicBezTo>
                    <a:pt x="2061" y="14132"/>
                    <a:pt x="2248" y="14009"/>
                    <a:pt x="2355" y="13825"/>
                  </a:cubicBezTo>
                  <a:lnTo>
                    <a:pt x="2537" y="13825"/>
                  </a:lnTo>
                  <a:cubicBezTo>
                    <a:pt x="2644" y="14009"/>
                    <a:pt x="2831" y="14132"/>
                    <a:pt x="3043" y="14132"/>
                  </a:cubicBezTo>
                  <a:lnTo>
                    <a:pt x="19539" y="14132"/>
                  </a:lnTo>
                  <a:lnTo>
                    <a:pt x="19539" y="13106"/>
                  </a:lnTo>
                  <a:lnTo>
                    <a:pt x="3279" y="13106"/>
                  </a:lnTo>
                  <a:cubicBezTo>
                    <a:pt x="3173" y="12922"/>
                    <a:pt x="2986" y="12799"/>
                    <a:pt x="2773" y="12799"/>
                  </a:cubicBezTo>
                  <a:lnTo>
                    <a:pt x="2119" y="12799"/>
                  </a:lnTo>
                  <a:cubicBezTo>
                    <a:pt x="1906" y="12799"/>
                    <a:pt x="1719" y="12922"/>
                    <a:pt x="1613" y="13106"/>
                  </a:cubicBezTo>
                  <a:lnTo>
                    <a:pt x="1447" y="13106"/>
                  </a:lnTo>
                  <a:cubicBezTo>
                    <a:pt x="1161" y="13106"/>
                    <a:pt x="929" y="12850"/>
                    <a:pt x="929" y="12535"/>
                  </a:cubicBezTo>
                  <a:lnTo>
                    <a:pt x="929" y="8948"/>
                  </a:lnTo>
                  <a:cubicBezTo>
                    <a:pt x="929" y="8632"/>
                    <a:pt x="1161" y="8375"/>
                    <a:pt x="1447" y="8375"/>
                  </a:cubicBezTo>
                  <a:lnTo>
                    <a:pt x="1618" y="8375"/>
                  </a:lnTo>
                  <a:cubicBezTo>
                    <a:pt x="1725" y="8554"/>
                    <a:pt x="1910" y="8672"/>
                    <a:pt x="2119" y="8672"/>
                  </a:cubicBezTo>
                  <a:lnTo>
                    <a:pt x="2773" y="8672"/>
                  </a:lnTo>
                  <a:cubicBezTo>
                    <a:pt x="2982" y="8672"/>
                    <a:pt x="3167" y="8554"/>
                    <a:pt x="3274" y="8375"/>
                  </a:cubicBezTo>
                  <a:lnTo>
                    <a:pt x="19539" y="8375"/>
                  </a:lnTo>
                  <a:lnTo>
                    <a:pt x="19539" y="7349"/>
                  </a:lnTo>
                  <a:lnTo>
                    <a:pt x="3043" y="7349"/>
                  </a:lnTo>
                  <a:cubicBezTo>
                    <a:pt x="2834" y="7349"/>
                    <a:pt x="2649" y="7467"/>
                    <a:pt x="2542" y="7647"/>
                  </a:cubicBezTo>
                  <a:lnTo>
                    <a:pt x="2350" y="7647"/>
                  </a:lnTo>
                  <a:cubicBezTo>
                    <a:pt x="2242" y="7467"/>
                    <a:pt x="2058" y="7349"/>
                    <a:pt x="1849" y="7349"/>
                  </a:cubicBezTo>
                  <a:lnTo>
                    <a:pt x="1447" y="7349"/>
                  </a:lnTo>
                  <a:close/>
                  <a:moveTo>
                    <a:pt x="3264" y="9173"/>
                  </a:moveTo>
                  <a:lnTo>
                    <a:pt x="3264" y="9590"/>
                  </a:lnTo>
                  <a:lnTo>
                    <a:pt x="19087" y="9590"/>
                  </a:lnTo>
                  <a:cubicBezTo>
                    <a:pt x="19138" y="9444"/>
                    <a:pt x="19198" y="9305"/>
                    <a:pt x="19267" y="9173"/>
                  </a:cubicBezTo>
                  <a:lnTo>
                    <a:pt x="3264" y="9173"/>
                  </a:lnTo>
                  <a:close/>
                  <a:moveTo>
                    <a:pt x="3264" y="10534"/>
                  </a:moveTo>
                  <a:lnTo>
                    <a:pt x="3264" y="10951"/>
                  </a:lnTo>
                  <a:lnTo>
                    <a:pt x="18908" y="10951"/>
                  </a:lnTo>
                  <a:cubicBezTo>
                    <a:pt x="18902" y="10872"/>
                    <a:pt x="18899" y="10791"/>
                    <a:pt x="18899" y="10711"/>
                  </a:cubicBezTo>
                  <a:cubicBezTo>
                    <a:pt x="18899" y="10651"/>
                    <a:pt x="18901" y="10593"/>
                    <a:pt x="18904" y="10534"/>
                  </a:cubicBezTo>
                  <a:lnTo>
                    <a:pt x="3264" y="10534"/>
                  </a:lnTo>
                  <a:close/>
                  <a:moveTo>
                    <a:pt x="3264" y="11896"/>
                  </a:moveTo>
                  <a:lnTo>
                    <a:pt x="3264" y="12313"/>
                  </a:lnTo>
                  <a:lnTo>
                    <a:pt x="19301" y="12313"/>
                  </a:lnTo>
                  <a:cubicBezTo>
                    <a:pt x="19227" y="12182"/>
                    <a:pt x="19163" y="12043"/>
                    <a:pt x="19109" y="11896"/>
                  </a:cubicBezTo>
                  <a:lnTo>
                    <a:pt x="3264" y="11896"/>
                  </a:lnTo>
                  <a:close/>
                  <a:moveTo>
                    <a:pt x="4969" y="14817"/>
                  </a:moveTo>
                  <a:cubicBezTo>
                    <a:pt x="3275" y="14817"/>
                    <a:pt x="1896" y="16339"/>
                    <a:pt x="1896" y="18208"/>
                  </a:cubicBezTo>
                  <a:cubicBezTo>
                    <a:pt x="1896" y="20078"/>
                    <a:pt x="3275" y="21600"/>
                    <a:pt x="4969" y="21600"/>
                  </a:cubicBezTo>
                  <a:lnTo>
                    <a:pt x="21600" y="21600"/>
                  </a:lnTo>
                  <a:lnTo>
                    <a:pt x="21600" y="20574"/>
                  </a:lnTo>
                  <a:lnTo>
                    <a:pt x="4969" y="20574"/>
                  </a:lnTo>
                  <a:cubicBezTo>
                    <a:pt x="3788" y="20574"/>
                    <a:pt x="2827" y="19513"/>
                    <a:pt x="2827" y="18208"/>
                  </a:cubicBezTo>
                  <a:cubicBezTo>
                    <a:pt x="2827" y="16904"/>
                    <a:pt x="3788" y="15843"/>
                    <a:pt x="4969" y="15843"/>
                  </a:cubicBezTo>
                  <a:lnTo>
                    <a:pt x="21600" y="15843"/>
                  </a:lnTo>
                  <a:lnTo>
                    <a:pt x="21600" y="14817"/>
                  </a:lnTo>
                  <a:lnTo>
                    <a:pt x="4969" y="14817"/>
                  </a:lnTo>
                  <a:close/>
                  <a:moveTo>
                    <a:pt x="4969" y="16669"/>
                  </a:moveTo>
                  <a:lnTo>
                    <a:pt x="4969" y="17086"/>
                  </a:lnTo>
                  <a:lnTo>
                    <a:pt x="20792" y="17086"/>
                  </a:lnTo>
                  <a:cubicBezTo>
                    <a:pt x="20843" y="16940"/>
                    <a:pt x="20903" y="16800"/>
                    <a:pt x="20972" y="16669"/>
                  </a:cubicBezTo>
                  <a:lnTo>
                    <a:pt x="4969" y="16669"/>
                  </a:lnTo>
                  <a:close/>
                  <a:moveTo>
                    <a:pt x="4969" y="18030"/>
                  </a:moveTo>
                  <a:lnTo>
                    <a:pt x="4969" y="18447"/>
                  </a:lnTo>
                  <a:lnTo>
                    <a:pt x="20613" y="18447"/>
                  </a:lnTo>
                  <a:cubicBezTo>
                    <a:pt x="20608" y="18368"/>
                    <a:pt x="20605" y="18289"/>
                    <a:pt x="20605" y="18208"/>
                  </a:cubicBezTo>
                  <a:cubicBezTo>
                    <a:pt x="20605" y="18149"/>
                    <a:pt x="20607" y="18089"/>
                    <a:pt x="20610" y="18030"/>
                  </a:cubicBezTo>
                  <a:lnTo>
                    <a:pt x="4969" y="18030"/>
                  </a:lnTo>
                  <a:close/>
                  <a:moveTo>
                    <a:pt x="4969" y="19392"/>
                  </a:moveTo>
                  <a:lnTo>
                    <a:pt x="4969" y="19809"/>
                  </a:lnTo>
                  <a:lnTo>
                    <a:pt x="21006" y="19809"/>
                  </a:lnTo>
                  <a:cubicBezTo>
                    <a:pt x="20933" y="19678"/>
                    <a:pt x="20869" y="19539"/>
                    <a:pt x="20814" y="19392"/>
                  </a:cubicBezTo>
                  <a:lnTo>
                    <a:pt x="4969" y="19392"/>
                  </a:lnTo>
                  <a:close/>
                </a:path>
              </a:pathLst>
            </a:custGeom>
            <a:solidFill>
              <a:schemeClr val="accent5">
                <a:hueOff val="-82419"/>
                <a:satOff val="-9513"/>
                <a:lumOff val="-1634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202" name="Arrow"/>
          <p:cNvSpPr/>
          <p:nvPr/>
        </p:nvSpPr>
        <p:spPr>
          <a:xfrm>
            <a:off x="3605024" y="3548173"/>
            <a:ext cx="1080022" cy="1270001"/>
          </a:xfrm>
          <a:prstGeom prst="rightArrow">
            <a:avLst>
              <a:gd name="adj1" fmla="val 32000"/>
              <a:gd name="adj2" fmla="val 75258"/>
            </a:avLst>
          </a:prstGeom>
          <a:solidFill>
            <a:srgbClr val="FFFFFF"/>
          </a:solidFill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3" name="Arrow"/>
          <p:cNvSpPr/>
          <p:nvPr/>
        </p:nvSpPr>
        <p:spPr>
          <a:xfrm>
            <a:off x="7923914" y="3739924"/>
            <a:ext cx="1080021" cy="1270001"/>
          </a:xfrm>
          <a:prstGeom prst="rightArrow">
            <a:avLst>
              <a:gd name="adj1" fmla="val 32000"/>
              <a:gd name="adj2" fmla="val 75258"/>
            </a:avLst>
          </a:prstGeom>
          <a:solidFill>
            <a:srgbClr val="FFFFFF"/>
          </a:solidFill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3" animBg="1" advAuto="0"/>
      <p:bldP spid="198" grpId="5" animBg="1" advAuto="0"/>
      <p:bldP spid="201" grpId="1" animBg="1" advAuto="0"/>
      <p:bldP spid="202" grpId="2" animBg="1" advAuto="0"/>
      <p:bldP spid="203" grpId="4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DEMO"/>
          <p:cNvSpPr txBox="1"/>
          <p:nvPr/>
        </p:nvSpPr>
        <p:spPr>
          <a:xfrm>
            <a:off x="4673871" y="3754626"/>
            <a:ext cx="3162301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DEMO</a:t>
            </a:r>
          </a:p>
        </p:txBody>
      </p:sp>
      <p:sp>
        <p:nvSpPr>
          <p:cNvPr id="206" name="Line"/>
          <p:cNvSpPr/>
          <p:nvPr/>
        </p:nvSpPr>
        <p:spPr>
          <a:xfrm>
            <a:off x="-152149" y="3289300"/>
            <a:ext cx="13045227" cy="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7" name="Line"/>
          <p:cNvSpPr/>
          <p:nvPr/>
        </p:nvSpPr>
        <p:spPr>
          <a:xfrm>
            <a:off x="-20213" y="5368928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Yelp_Demo.mov" descr="Yelp_Demo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44684" y="1310019"/>
            <a:ext cx="11715432" cy="7133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362295" y="-1476712"/>
            <a:ext cx="13505841" cy="135058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00000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09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3" name="Final Thoughts"/>
          <p:cNvSpPr txBox="1"/>
          <p:nvPr/>
        </p:nvSpPr>
        <p:spPr>
          <a:xfrm>
            <a:off x="746722" y="802444"/>
            <a:ext cx="5512328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5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Final Thoughts</a:t>
            </a:r>
          </a:p>
        </p:txBody>
      </p:sp>
      <p:sp>
        <p:nvSpPr>
          <p:cNvPr id="214" name="fine tune algorithm…"/>
          <p:cNvSpPr txBox="1"/>
          <p:nvPr/>
        </p:nvSpPr>
        <p:spPr>
          <a:xfrm>
            <a:off x="422927" y="2402076"/>
            <a:ext cx="11819766" cy="6029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97296" indent="-597296" algn="l">
              <a:buSzPct val="145000"/>
              <a:buChar char="‣"/>
              <a:defRPr sz="43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fine tune algorithm</a:t>
            </a:r>
          </a:p>
          <a:p>
            <a:pPr algn="l">
              <a:defRPr sz="43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/>
          </a:p>
          <a:p>
            <a:pPr marL="597296" indent="-597296" algn="l">
              <a:buSzPct val="145000"/>
              <a:buChar char="‣"/>
              <a:defRPr sz="43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extend to other types of reviews</a:t>
            </a:r>
          </a:p>
          <a:p>
            <a:pPr algn="l">
              <a:defRPr sz="43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/>
          </a:p>
          <a:p>
            <a:pPr marL="597296" indent="-597296" algn="l">
              <a:buSzPct val="145000"/>
              <a:buChar char="‣"/>
              <a:defRPr sz="43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summary + topic tagging</a:t>
            </a:r>
          </a:p>
          <a:p>
            <a:pPr marL="597296" indent="-597296" algn="l">
              <a:buSzPct val="145000"/>
              <a:buChar char="‣"/>
              <a:defRPr sz="43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/>
          </a:p>
          <a:p>
            <a:pPr marL="597296" indent="-597296" algn="l">
              <a:buSzPct val="145000"/>
              <a:buChar char="‣"/>
              <a:defRPr sz="43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additional use cases</a:t>
            </a:r>
          </a:p>
          <a:p>
            <a:pPr marL="1930796" lvl="3" indent="-597296" algn="l">
              <a:buSzPct val="145000"/>
              <a:buChar char="‣"/>
              <a:defRPr sz="43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news articles</a:t>
            </a:r>
          </a:p>
          <a:p>
            <a:pPr marL="1930796" lvl="3" indent="-597296" algn="l">
              <a:buSzPct val="145000"/>
              <a:buChar char="‣"/>
              <a:defRPr sz="43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blogs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hank You!"/>
          <p:cNvSpPr txBox="1"/>
          <p:nvPr/>
        </p:nvSpPr>
        <p:spPr>
          <a:xfrm>
            <a:off x="3478533" y="3754626"/>
            <a:ext cx="5552977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 You!</a:t>
            </a:r>
          </a:p>
        </p:txBody>
      </p:sp>
      <p:sp>
        <p:nvSpPr>
          <p:cNvPr id="217" name="Line"/>
          <p:cNvSpPr/>
          <p:nvPr/>
        </p:nvSpPr>
        <p:spPr>
          <a:xfrm>
            <a:off x="-152149" y="3289300"/>
            <a:ext cx="13045227" cy="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8" name="Line"/>
          <p:cNvSpPr/>
          <p:nvPr/>
        </p:nvSpPr>
        <p:spPr>
          <a:xfrm>
            <a:off x="-20213" y="5368928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1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Appendix"/>
          <p:cNvSpPr/>
          <p:nvPr/>
        </p:nvSpPr>
        <p:spPr>
          <a:xfrm>
            <a:off x="1987709" y="3862485"/>
            <a:ext cx="9029382" cy="1634241"/>
          </a:xfrm>
          <a:prstGeom prst="roundRect">
            <a:avLst>
              <a:gd name="adj" fmla="val 11766"/>
            </a:avLst>
          </a:prstGeom>
          <a:solidFill>
            <a:srgbClr val="FFFFFF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84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Appendix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Flask App"/>
          <p:cNvSpPr txBox="1"/>
          <p:nvPr/>
        </p:nvSpPr>
        <p:spPr>
          <a:xfrm>
            <a:off x="746722" y="802444"/>
            <a:ext cx="3660348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5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Flask App</a:t>
            </a:r>
          </a:p>
        </p:txBody>
      </p:sp>
      <p:sp>
        <p:nvSpPr>
          <p:cNvPr id="223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4" name="http://127.0.0.1:5000/"/>
          <p:cNvSpPr txBox="1"/>
          <p:nvPr/>
        </p:nvSpPr>
        <p:spPr>
          <a:xfrm>
            <a:off x="618144" y="9141886"/>
            <a:ext cx="1906348" cy="312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 i="1" u="sng">
                <a:solidFill>
                  <a:schemeClr val="accent1">
                    <a:lumOff val="-13575"/>
                  </a:schemeClr>
                </a:solidFill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http://127.0.0.1:5000/</a:t>
            </a:r>
          </a:p>
        </p:txBody>
      </p:sp>
      <p:pic>
        <p:nvPicPr>
          <p:cNvPr id="225" name="Screen Shot 2017-11-10 at 9.50.34 AM.jpg" descr="Screen Shot 2017-11-10 at 9.50.34 AM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" y="1815713"/>
            <a:ext cx="13004801" cy="71130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98417" y="5355135"/>
            <a:ext cx="3922901" cy="2942177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29" name="Screen Shot 2017-11-09 at 3.04.47 PM.jpg" descr="Screen Shot 2017-11-09 at 3.04.47 PM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8115" y="2053730"/>
            <a:ext cx="8393168" cy="7521514"/>
          </a:xfrm>
          <a:prstGeom prst="rect">
            <a:avLst/>
          </a:prstGeom>
          <a:ln w="6350">
            <a:solidFill>
              <a:srgbClr val="000000"/>
            </a:solidFill>
            <a:miter lim="400000"/>
          </a:ln>
        </p:spPr>
      </p:pic>
      <p:pic>
        <p:nvPicPr>
          <p:cNvPr id="230" name="Screen Shot 2017-11-09 at 3.25.33 PM.jpg" descr="Screen Shot 2017-11-09 at 3.25.33 PM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48517" y="2053730"/>
            <a:ext cx="3822701" cy="3073401"/>
          </a:xfrm>
          <a:prstGeom prst="rect">
            <a:avLst/>
          </a:prstGeom>
          <a:ln w="254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231" name="Flask App"/>
          <p:cNvSpPr txBox="1"/>
          <p:nvPr/>
        </p:nvSpPr>
        <p:spPr>
          <a:xfrm>
            <a:off x="746722" y="802444"/>
            <a:ext cx="3660348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5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Flask App</a:t>
            </a:r>
          </a:p>
        </p:txBody>
      </p:sp>
      <p:grpSp>
        <p:nvGrpSpPr>
          <p:cNvPr id="241" name="Group"/>
          <p:cNvGrpSpPr/>
          <p:nvPr/>
        </p:nvGrpSpPr>
        <p:grpSpPr>
          <a:xfrm>
            <a:off x="985793" y="4588672"/>
            <a:ext cx="7386062" cy="2421063"/>
            <a:chOff x="0" y="0"/>
            <a:chExt cx="7386060" cy="2421062"/>
          </a:xfrm>
        </p:grpSpPr>
        <p:sp>
          <p:nvSpPr>
            <p:cNvPr id="232" name="Line"/>
            <p:cNvSpPr/>
            <p:nvPr/>
          </p:nvSpPr>
          <p:spPr>
            <a:xfrm>
              <a:off x="12700" y="300827"/>
              <a:ext cx="7373361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3" name="Line"/>
            <p:cNvSpPr/>
            <p:nvPr/>
          </p:nvSpPr>
          <p:spPr>
            <a:xfrm>
              <a:off x="12700" y="576254"/>
              <a:ext cx="6836352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Line"/>
            <p:cNvSpPr/>
            <p:nvPr/>
          </p:nvSpPr>
          <p:spPr>
            <a:xfrm>
              <a:off x="12699" y="2121559"/>
              <a:ext cx="7137812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5" name="Line"/>
            <p:cNvSpPr/>
            <p:nvPr/>
          </p:nvSpPr>
          <p:spPr>
            <a:xfrm>
              <a:off x="12700" y="2421062"/>
              <a:ext cx="1523773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Line"/>
            <p:cNvSpPr/>
            <p:nvPr/>
          </p:nvSpPr>
          <p:spPr>
            <a:xfrm>
              <a:off x="5416086" y="826281"/>
              <a:ext cx="1668829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7" name="Line"/>
            <p:cNvSpPr/>
            <p:nvPr/>
          </p:nvSpPr>
          <p:spPr>
            <a:xfrm>
              <a:off x="0" y="1075527"/>
              <a:ext cx="3308792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8" name="Line"/>
            <p:cNvSpPr/>
            <p:nvPr/>
          </p:nvSpPr>
          <p:spPr>
            <a:xfrm>
              <a:off x="5748573" y="0"/>
              <a:ext cx="1293985" cy="0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Line"/>
            <p:cNvSpPr/>
            <p:nvPr/>
          </p:nvSpPr>
          <p:spPr>
            <a:xfrm>
              <a:off x="0" y="1598543"/>
              <a:ext cx="7163211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Line"/>
            <p:cNvSpPr/>
            <p:nvPr/>
          </p:nvSpPr>
          <p:spPr>
            <a:xfrm>
              <a:off x="0" y="1860051"/>
              <a:ext cx="7163211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pic>
        <p:nvPicPr>
          <p:cNvPr id="242" name="Screen Shot 2017-11-10 at 9.51.33 AM.jpg" descr="Screen Shot 2017-11-10 at 9.51.33 AM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05349" y="7492540"/>
            <a:ext cx="2546951" cy="11538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1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5" name="Flask App - Top 5 Sentences"/>
          <p:cNvSpPr txBox="1"/>
          <p:nvPr/>
        </p:nvSpPr>
        <p:spPr>
          <a:xfrm>
            <a:off x="746722" y="802444"/>
            <a:ext cx="10473110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5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Flask App - Top 5 Sentences</a:t>
            </a:r>
          </a:p>
        </p:txBody>
      </p:sp>
      <p:pic>
        <p:nvPicPr>
          <p:cNvPr id="246" name="Screen Shot 2017-11-09 at 8.14.47 PM.jpg" descr="Screen Shot 2017-11-09 at 8.14.47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7478" y="2207352"/>
            <a:ext cx="11129521" cy="6786696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Oval"/>
          <p:cNvSpPr/>
          <p:nvPr/>
        </p:nvSpPr>
        <p:spPr>
          <a:xfrm>
            <a:off x="4786986" y="7779766"/>
            <a:ext cx="1360899" cy="549253"/>
          </a:xfrm>
          <a:prstGeom prst="ellips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8" name="Arrow"/>
          <p:cNvSpPr/>
          <p:nvPr/>
        </p:nvSpPr>
        <p:spPr>
          <a:xfrm>
            <a:off x="78738" y="2885726"/>
            <a:ext cx="1270001" cy="158708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Rectangle"/>
          <p:cNvSpPr/>
          <p:nvPr/>
        </p:nvSpPr>
        <p:spPr>
          <a:xfrm>
            <a:off x="-3722" y="-46098"/>
            <a:ext cx="13012243" cy="17912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51" name="Image" descr="Image"/>
          <p:cNvPicPr>
            <a:picLocks noChangeAspect="1"/>
          </p:cNvPicPr>
          <p:nvPr/>
        </p:nvPicPr>
        <p:blipFill>
          <a:blip r:embed="rId2">
            <a:alphaModFix amt="94719"/>
            <a:extLst/>
          </a:blip>
          <a:stretch>
            <a:fillRect/>
          </a:stretch>
        </p:blipFill>
        <p:spPr>
          <a:xfrm>
            <a:off x="-343676" y="3562388"/>
            <a:ext cx="5842001" cy="3289301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Summary of news article"/>
          <p:cNvSpPr txBox="1"/>
          <p:nvPr/>
        </p:nvSpPr>
        <p:spPr>
          <a:xfrm>
            <a:off x="352841" y="801521"/>
            <a:ext cx="9000735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Summary of news article</a:t>
            </a:r>
          </a:p>
        </p:txBody>
      </p:sp>
      <p:sp>
        <p:nvSpPr>
          <p:cNvPr id="253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54" name="Screen Shot 2017-11-09 at 3.29.52 PM.jpg" descr="Screen Shot 2017-11-09 at 3.29.52 PM.jpg"/>
          <p:cNvPicPr>
            <a:picLocks noChangeAspect="1"/>
          </p:cNvPicPr>
          <p:nvPr/>
        </p:nvPicPr>
        <p:blipFill>
          <a:blip r:embed="rId3">
            <a:alphaModFix amt="89218"/>
            <a:extLst/>
          </a:blip>
          <a:stretch>
            <a:fillRect/>
          </a:stretch>
        </p:blipFill>
        <p:spPr>
          <a:xfrm>
            <a:off x="19276" y="2024972"/>
            <a:ext cx="7142873" cy="1527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Screen Shot 2017-11-09 at 3.15.48 PM.jpg" descr="Screen Shot 2017-11-09 at 3.15.48 PM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64553" y="3560038"/>
            <a:ext cx="7746872" cy="710017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1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creen Shot 2017-11-09 at 9.10.30 AM.jpg" descr="Screen Shot 2017-11-09 at 9.10.30 AM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625633" y="1798618"/>
            <a:ext cx="14526974" cy="6876947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Rectangle"/>
          <p:cNvSpPr/>
          <p:nvPr/>
        </p:nvSpPr>
        <p:spPr>
          <a:xfrm>
            <a:off x="-3722" y="-46098"/>
            <a:ext cx="13012243" cy="17912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8" name="Prediction Model"/>
          <p:cNvSpPr txBox="1"/>
          <p:nvPr/>
        </p:nvSpPr>
        <p:spPr>
          <a:xfrm>
            <a:off x="1165050" y="834504"/>
            <a:ext cx="615591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Prediction Model</a:t>
            </a:r>
          </a:p>
        </p:txBody>
      </p:sp>
      <p:sp>
        <p:nvSpPr>
          <p:cNvPr id="259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60" name="Screen Shot 2017-11-09 at 3.16.55 PM.jpg" descr="Screen Shot 2017-11-09 at 3.16.55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075" y="3161302"/>
            <a:ext cx="12881509" cy="2284794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Oval"/>
          <p:cNvSpPr/>
          <p:nvPr/>
        </p:nvSpPr>
        <p:spPr>
          <a:xfrm>
            <a:off x="4234700" y="4332956"/>
            <a:ext cx="1270001" cy="425048"/>
          </a:xfrm>
          <a:prstGeom prst="ellipse">
            <a:avLst/>
          </a:prstGeom>
          <a:ln w="38100">
            <a:solidFill>
              <a:schemeClr val="accent1">
                <a:lumOff val="-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2" name="Oval"/>
          <p:cNvSpPr/>
          <p:nvPr/>
        </p:nvSpPr>
        <p:spPr>
          <a:xfrm>
            <a:off x="2300211" y="3993351"/>
            <a:ext cx="1270001" cy="425048"/>
          </a:xfrm>
          <a:prstGeom prst="ellipse">
            <a:avLst/>
          </a:prstGeom>
          <a:ln w="38100">
            <a:solidFill>
              <a:schemeClr val="accent1">
                <a:lumOff val="-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Rectangle"/>
          <p:cNvSpPr/>
          <p:nvPr/>
        </p:nvSpPr>
        <p:spPr>
          <a:xfrm>
            <a:off x="-3722" y="-46098"/>
            <a:ext cx="13012243" cy="17912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66" name="Screen Shot 2017-11-09 at 5.01.12 PM.jpg" descr="Screen Shot 2017-11-09 at 5.01.12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6890" y="2683227"/>
            <a:ext cx="9067599" cy="6692753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Benchmark 1 - Reddit SMMRY"/>
          <p:cNvSpPr txBox="1"/>
          <p:nvPr/>
        </p:nvSpPr>
        <p:spPr>
          <a:xfrm>
            <a:off x="252420" y="702610"/>
            <a:ext cx="10883753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Benchmark 1 - Reddit SMMRY</a:t>
            </a:r>
          </a:p>
        </p:txBody>
      </p:sp>
      <p:sp>
        <p:nvSpPr>
          <p:cNvPr id="268" name="http://smmry.com/"/>
          <p:cNvSpPr txBox="1"/>
          <p:nvPr/>
        </p:nvSpPr>
        <p:spPr>
          <a:xfrm>
            <a:off x="333064" y="1983640"/>
            <a:ext cx="329844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http://smmry.com/</a:t>
            </a:r>
          </a:p>
        </p:txBody>
      </p:sp>
      <p:sp>
        <p:nvSpPr>
          <p:cNvPr id="269" name="Oval"/>
          <p:cNvSpPr/>
          <p:nvPr/>
        </p:nvSpPr>
        <p:spPr>
          <a:xfrm>
            <a:off x="5059296" y="4148068"/>
            <a:ext cx="3273048" cy="901701"/>
          </a:xfrm>
          <a:prstGeom prst="ellipse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Rectangle"/>
          <p:cNvSpPr/>
          <p:nvPr/>
        </p:nvSpPr>
        <p:spPr>
          <a:xfrm>
            <a:off x="-3722" y="-46098"/>
            <a:ext cx="13012243" cy="17912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2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3" name="Benchmark 2 - random sentences"/>
          <p:cNvSpPr txBox="1"/>
          <p:nvPr/>
        </p:nvSpPr>
        <p:spPr>
          <a:xfrm>
            <a:off x="356737" y="768537"/>
            <a:ext cx="12291325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Benchmark 2 - random sentences</a:t>
            </a:r>
          </a:p>
        </p:txBody>
      </p:sp>
      <p:sp>
        <p:nvSpPr>
          <p:cNvPr id="274" name="Randomly Chosen:…"/>
          <p:cNvSpPr/>
          <p:nvPr/>
        </p:nvSpPr>
        <p:spPr>
          <a:xfrm>
            <a:off x="356737" y="1766551"/>
            <a:ext cx="6223179" cy="8098631"/>
          </a:xfrm>
          <a:prstGeom prst="roundRect">
            <a:avLst>
              <a:gd name="adj" fmla="val 9618"/>
            </a:avLst>
          </a:prstGeom>
          <a:solidFill>
            <a:srgbClr val="FFFFFF"/>
          </a:solidFill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>
              <a:defRPr sz="2200" b="0" u="sng"/>
            </a:pPr>
            <a:r>
              <a:rPr dirty="0"/>
              <a:t>Randomly Chosen:</a:t>
            </a:r>
          </a:p>
          <a:p>
            <a:pPr marL="750093" lvl="1" indent="-305593" algn="l">
              <a:buSzPct val="145000"/>
              <a:buChar char="•"/>
              <a:defRPr sz="1600" b="0" u="sng"/>
            </a:pPr>
            <a:endParaRPr dirty="0"/>
          </a:p>
          <a:p>
            <a:pPr marL="750093" lvl="1" indent="-305593" algn="l">
              <a:buSzPct val="145000"/>
              <a:buChar char="•"/>
              <a:defRPr sz="1600" b="0"/>
            </a:pPr>
            <a:r>
              <a:rPr dirty="0"/>
              <a:t>My only complaint is that there are </a:t>
            </a:r>
            <a:r>
              <a:rPr dirty="0" err="1"/>
              <a:t>sooo</a:t>
            </a:r>
            <a:r>
              <a:rPr dirty="0"/>
              <a:t> many tempting ones that don't necessarily go together in terms of flavor profile, but obviously I had to throw them all together on my pizza anyway (but that speaks more to my lack of self-control, so not an actual complaint).</a:t>
            </a:r>
          </a:p>
          <a:p>
            <a:pPr marL="638968" lvl="1" indent="457200" algn="l" defTabSz="457200">
              <a:lnSpc>
                <a:spcPts val="3500"/>
              </a:lnSpc>
              <a:buSzPct val="145000"/>
              <a:buChar char="•"/>
              <a:defRPr sz="1600" b="0"/>
            </a:pPr>
            <a:r>
              <a:rPr dirty="0"/>
              <a:t> That's how I ended up with a Moonstruck pizza (garlic   ricotta, mushroom truffle, mozzarella, mushroom, grilled onion, goat cheese, fig balsamic), which I wasn't actually trying to create--it just ended up having all the toppings I naturally gravitate towards topped with things like pepperoni, Italian sausage, …</a:t>
            </a:r>
          </a:p>
          <a:p>
            <a:pPr marL="750093" lvl="1" indent="457200" algn="l" defTabSz="457200">
              <a:lnSpc>
                <a:spcPts val="3500"/>
              </a:lnSpc>
              <a:buSzPct val="145000"/>
              <a:buChar char="•"/>
              <a:defRPr sz="1600" b="0"/>
            </a:pPr>
            <a:r>
              <a:rPr dirty="0"/>
              <a:t>Seriously, I have no self control.</a:t>
            </a:r>
          </a:p>
          <a:p>
            <a:pPr marL="750093" lvl="1" indent="457200" algn="l" defTabSz="457200">
              <a:lnSpc>
                <a:spcPts val="3500"/>
              </a:lnSpc>
              <a:buSzPct val="145000"/>
              <a:buChar char="•"/>
              <a:defRPr sz="1600" b="0"/>
            </a:pPr>
            <a:r>
              <a:rPr dirty="0"/>
              <a:t>It actually ended up tasting delicious, despite some flavor clashes</a:t>
            </a:r>
          </a:p>
          <a:p>
            <a:pPr marL="750093" lvl="1" indent="457200" algn="l" defTabSz="457200">
              <a:lnSpc>
                <a:spcPts val="3500"/>
              </a:lnSpc>
              <a:buSzPct val="145000"/>
              <a:buChar char="•"/>
              <a:defRPr sz="1600" b="0"/>
            </a:pPr>
            <a:r>
              <a:rPr dirty="0"/>
              <a:t>Unfortunately, I was too full to try their dessert pizza, but you can bet that I'm definitely going to be back!</a:t>
            </a:r>
          </a:p>
        </p:txBody>
      </p:sp>
      <p:sp>
        <p:nvSpPr>
          <p:cNvPr id="275" name="App Results:…"/>
          <p:cNvSpPr/>
          <p:nvPr/>
        </p:nvSpPr>
        <p:spPr>
          <a:xfrm>
            <a:off x="6956866" y="2338843"/>
            <a:ext cx="5744878" cy="6241355"/>
          </a:xfrm>
          <a:prstGeom prst="roundRect">
            <a:avLst>
              <a:gd name="adj" fmla="val 10512"/>
            </a:avLst>
          </a:prstGeom>
          <a:solidFill>
            <a:srgbClr val="FFFFFF"/>
          </a:solidFill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>
              <a:defRPr sz="2100" b="0"/>
            </a:pPr>
            <a:r>
              <a:rPr u="sng" dirty="0"/>
              <a:t>App Results</a:t>
            </a:r>
            <a:r>
              <a:rPr dirty="0"/>
              <a:t>:</a:t>
            </a:r>
          </a:p>
          <a:p>
            <a:pPr lvl="1" algn="l">
              <a:defRPr sz="1900" b="0"/>
            </a:pPr>
            <a:endParaRPr dirty="0"/>
          </a:p>
          <a:p>
            <a:pPr marL="625078" lvl="1" indent="-180578" algn="l" defTabSz="457200">
              <a:lnSpc>
                <a:spcPts val="4000"/>
              </a:lnSpc>
              <a:buSzPct val="145000"/>
              <a:buChar char="•"/>
              <a:defRPr sz="2000" b="0">
                <a:solidFill>
                  <a:srgbClr val="212529"/>
                </a:solidFill>
              </a:defRPr>
            </a:pPr>
            <a:r>
              <a:rPr sz="1400" dirty="0"/>
              <a:t>Why did no one tell me that there's a pizza place in New York that sells pizzas at only $10.10 and gives you the option of getting UNLIMITED toppings??</a:t>
            </a:r>
          </a:p>
          <a:p>
            <a:pPr marL="625078" lvl="1" indent="-180578" algn="l" defTabSz="457200">
              <a:lnSpc>
                <a:spcPts val="4000"/>
              </a:lnSpc>
              <a:buSzPct val="145000"/>
              <a:buChar char="•"/>
              <a:defRPr sz="2000" b="0">
                <a:solidFill>
                  <a:srgbClr val="212529"/>
                </a:solidFill>
              </a:defRPr>
            </a:pPr>
            <a:r>
              <a:rPr sz="1400" dirty="0"/>
              <a:t>Honestly though, if someone did tell me that, I'd have thought they were pulling my leg.</a:t>
            </a:r>
          </a:p>
          <a:p>
            <a:pPr marL="625078" lvl="1" indent="-180578" algn="l" defTabSz="457200">
              <a:lnSpc>
                <a:spcPts val="4000"/>
              </a:lnSpc>
              <a:buSzPct val="145000"/>
              <a:buChar char="•"/>
              <a:defRPr sz="2000" b="0">
                <a:solidFill>
                  <a:srgbClr val="212529"/>
                </a:solidFill>
              </a:defRPr>
            </a:pPr>
            <a:r>
              <a:rPr sz="1400" dirty="0"/>
              <a:t>Seriously, I have no self control.</a:t>
            </a:r>
          </a:p>
          <a:p>
            <a:pPr marL="625078" lvl="1" indent="-180578" algn="l" defTabSz="457200">
              <a:lnSpc>
                <a:spcPts val="4000"/>
              </a:lnSpc>
              <a:buSzPct val="145000"/>
              <a:buChar char="•"/>
              <a:defRPr sz="2000" b="0">
                <a:solidFill>
                  <a:srgbClr val="212529"/>
                </a:solidFill>
              </a:defRPr>
            </a:pPr>
            <a:r>
              <a:rPr sz="1400" dirty="0"/>
              <a:t>It was delicious, and I loved how the hot honey was incorporated into savory pizza.</a:t>
            </a:r>
          </a:p>
          <a:p>
            <a:pPr marL="608661" lvl="1" indent="-164161" algn="l" defTabSz="457200">
              <a:lnSpc>
                <a:spcPts val="4200"/>
              </a:lnSpc>
              <a:buSzPct val="145000"/>
              <a:buChar char="•"/>
              <a:defRPr sz="2200" b="0">
                <a:solidFill>
                  <a:srgbClr val="212529"/>
                </a:solidFill>
              </a:defRPr>
            </a:pPr>
            <a:r>
              <a:rPr sz="1400" dirty="0"/>
              <a:t>Definitely come check this place out if you like new pizza and soda combinations!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1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Assumptions"/>
          <p:cNvSpPr txBox="1"/>
          <p:nvPr/>
        </p:nvSpPr>
        <p:spPr>
          <a:xfrm>
            <a:off x="889234" y="801521"/>
            <a:ext cx="4827470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Assumptions</a:t>
            </a:r>
          </a:p>
        </p:txBody>
      </p:sp>
      <p:sp>
        <p:nvSpPr>
          <p:cNvPr id="278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9" name="To remove biases in prediction model:…"/>
          <p:cNvSpPr/>
          <p:nvPr/>
        </p:nvSpPr>
        <p:spPr>
          <a:xfrm>
            <a:off x="1044514" y="2061883"/>
            <a:ext cx="10915772" cy="7333130"/>
          </a:xfrm>
          <a:prstGeom prst="roundRect">
            <a:avLst>
              <a:gd name="adj" fmla="val 13662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92500" lnSpcReduction="10000"/>
          </a:bodyPr>
          <a:lstStyle/>
          <a:p>
            <a:r>
              <a:rPr dirty="0"/>
              <a:t> </a:t>
            </a:r>
            <a:r>
              <a:rPr sz="2700" u="sng" dirty="0"/>
              <a:t>To remove biases in prediction model:</a:t>
            </a:r>
          </a:p>
          <a:p>
            <a:pPr marL="333375" indent="-333375" algn="l">
              <a:buSzPct val="145000"/>
              <a:buChar char="✓"/>
            </a:pPr>
            <a:endParaRPr sz="2700" u="sng" dirty="0"/>
          </a:p>
          <a:p>
            <a:pPr marL="333375" indent="-333375" algn="l">
              <a:buSzPct val="145000"/>
              <a:buChar char="✓"/>
            </a:pPr>
            <a:r>
              <a:rPr dirty="0"/>
              <a:t> </a:t>
            </a:r>
            <a:r>
              <a:rPr sz="2700" dirty="0"/>
              <a:t>Remove reviews &lt; 6 months history</a:t>
            </a:r>
            <a:endParaRPr lang="en-US" sz="2700" dirty="0"/>
          </a:p>
          <a:p>
            <a:pPr marL="333375" indent="-333375" algn="l">
              <a:buSzPct val="145000"/>
              <a:buChar char="✓"/>
            </a:pPr>
            <a:endParaRPr sz="2700" dirty="0"/>
          </a:p>
          <a:p>
            <a:pPr marL="1708546" lvl="3" indent="-375046" algn="l">
              <a:buSzPct val="145000"/>
              <a:buChar char="➡"/>
            </a:pPr>
            <a:r>
              <a:rPr sz="2700" dirty="0"/>
              <a:t> provide sufficient time for review to get flagged as useful</a:t>
            </a:r>
          </a:p>
          <a:p>
            <a:pPr marL="333375" indent="-333375" algn="l">
              <a:buSzPct val="145000"/>
              <a:buChar char="✓"/>
            </a:pPr>
            <a:endParaRPr sz="2700" dirty="0"/>
          </a:p>
          <a:p>
            <a:pPr marL="333374" indent="-333374" algn="l">
              <a:buSzPct val="145000"/>
              <a:buChar char="✓"/>
              <a:defRPr sz="2700"/>
            </a:pPr>
            <a:r>
              <a:rPr dirty="0"/>
              <a:t> Remove reviewers with &lt; 3 reviews in data sample</a:t>
            </a:r>
            <a:endParaRPr lang="en-US" dirty="0"/>
          </a:p>
          <a:p>
            <a:pPr marL="333374" indent="-333374" algn="l">
              <a:buSzPct val="145000"/>
              <a:buChar char="✓"/>
              <a:defRPr sz="2700"/>
            </a:pPr>
            <a:endParaRPr dirty="0"/>
          </a:p>
          <a:p>
            <a:pPr marL="1708546" lvl="3" indent="-375046" algn="l">
              <a:buSzPct val="145000"/>
              <a:buChar char="➡"/>
            </a:pPr>
            <a:r>
              <a:rPr sz="2700" dirty="0"/>
              <a:t> Yelp typically does not show reviews with little history</a:t>
            </a:r>
          </a:p>
          <a:p>
            <a:pPr algn="l">
              <a:defRPr sz="2700"/>
            </a:pPr>
            <a:endParaRPr sz="2700" dirty="0"/>
          </a:p>
          <a:p>
            <a:pPr marL="333374" indent="-333374" algn="l">
              <a:buSzPct val="145000"/>
              <a:buChar char="✓"/>
              <a:defRPr sz="2700"/>
            </a:pPr>
            <a:r>
              <a:rPr dirty="0"/>
              <a:t> Remove restaurants &lt; 10 reviews in data sample</a:t>
            </a:r>
            <a:endParaRPr lang="en-US" dirty="0"/>
          </a:p>
          <a:p>
            <a:pPr marL="333374" indent="-333374" algn="l">
              <a:buSzPct val="145000"/>
              <a:buChar char="✓"/>
              <a:defRPr sz="2700"/>
            </a:pPr>
            <a:endParaRPr dirty="0"/>
          </a:p>
          <a:p>
            <a:pPr marL="1666875" lvl="3" indent="-333375" algn="l">
              <a:buSzPct val="145000"/>
              <a:buChar char="➡"/>
              <a:defRPr sz="2700"/>
            </a:pPr>
            <a:r>
              <a:rPr dirty="0"/>
              <a:t> reduce the chance of new business</a:t>
            </a:r>
          </a:p>
          <a:p>
            <a:pPr algn="l">
              <a:defRPr sz="2700"/>
            </a:pPr>
            <a:endParaRPr dirty="0"/>
          </a:p>
          <a:p>
            <a:pPr marL="333374" indent="-333374" algn="l">
              <a:buSzPct val="145000"/>
              <a:buChar char="✓"/>
              <a:defRPr sz="2700"/>
            </a:pPr>
            <a:r>
              <a:rPr dirty="0"/>
              <a:t> Remove reviews with &lt; 10 sentences</a:t>
            </a:r>
            <a:endParaRPr lang="en-US" dirty="0"/>
          </a:p>
          <a:p>
            <a:pPr marL="333374" indent="-333374" algn="l">
              <a:buSzPct val="145000"/>
              <a:buChar char="✓"/>
              <a:defRPr sz="2700"/>
            </a:pPr>
            <a:endParaRPr dirty="0"/>
          </a:p>
          <a:p>
            <a:pPr marL="1666875" lvl="3" indent="-333375" algn="l">
              <a:buSzPct val="145000"/>
              <a:buChar char="➡"/>
              <a:defRPr sz="2700"/>
            </a:pPr>
            <a:r>
              <a:rPr dirty="0"/>
              <a:t>model will be typically be applied to &gt;= 10 sentences</a:t>
            </a:r>
          </a:p>
          <a:p>
            <a:pPr algn="l">
              <a:defRPr sz="2700">
                <a:solidFill>
                  <a:srgbClr val="FFFFFF"/>
                </a:solidFill>
              </a:defRPr>
            </a:pPr>
            <a:r>
              <a:rPr dirty="0"/>
              <a:t>sentences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1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Rounded Rectangle"/>
          <p:cNvSpPr/>
          <p:nvPr/>
        </p:nvSpPr>
        <p:spPr>
          <a:xfrm>
            <a:off x="620781" y="1958700"/>
            <a:ext cx="11282074" cy="7407496"/>
          </a:xfrm>
          <a:prstGeom prst="roundRect">
            <a:avLst>
              <a:gd name="adj" fmla="val 14569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2" name="LDA Topics and top words"/>
          <p:cNvSpPr txBox="1"/>
          <p:nvPr/>
        </p:nvSpPr>
        <p:spPr>
          <a:xfrm>
            <a:off x="428040" y="727550"/>
            <a:ext cx="987283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LDA Topics and top words </a:t>
            </a:r>
          </a:p>
        </p:txBody>
      </p:sp>
      <p:sp>
        <p:nvSpPr>
          <p:cNvPr id="283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4" name="Topic 7: Food…"/>
          <p:cNvSpPr txBox="1"/>
          <p:nvPr/>
        </p:nvSpPr>
        <p:spPr>
          <a:xfrm>
            <a:off x="6337480" y="2353135"/>
            <a:ext cx="4950518" cy="6495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7: Food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place review locate bread need new rice check tri option hot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8: Quality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just thing dish taste dessert like pork any soup year fresh quality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9: Food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perfect way cook another hour everything taste use happy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10: Experience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order very came little experience enjoy small amazing staff server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11: Flavor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really only because good pretty food flavor star like people before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12: Atmosphere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got best nice eat delicious roll differ lot expect custom atmosphere </a:t>
            </a:r>
          </a:p>
        </p:txBody>
      </p:sp>
      <p:sp>
        <p:nvSpPr>
          <p:cNvPr id="285" name="Topic 1: Food…"/>
          <p:cNvSpPr txBox="1"/>
          <p:nvPr/>
        </p:nvSpPr>
        <p:spPr>
          <a:xfrm>
            <a:off x="1519512" y="2332631"/>
            <a:ext cx="4084784" cy="6536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1: Food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like cheese said serve meat sandwich start big offer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2: Service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table love wait definite seat minute sweet just recommend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3: Flavor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great night place meal bar portion spicy however doe wine worth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4: Dinner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come want try make time went bit dinner day restaurant sure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5: Service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good food service menu friend think price lunch better very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 u="sng">
                <a:latin typeface="Arial"/>
                <a:ea typeface="Arial"/>
                <a:cs typeface="Arial"/>
                <a:sym typeface="Arial"/>
              </a:defRPr>
            </a:pPr>
            <a:r>
              <a:t>Topic 6: Drink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750" b="0">
                <a:latin typeface="Arial"/>
                <a:ea typeface="Arial"/>
                <a:cs typeface="Arial"/>
                <a:sym typeface="Arial"/>
              </a:defRPr>
            </a:pPr>
            <a:r>
              <a:t>did look time ask say always like drink bad end actual waitress </a:t>
            </a:r>
          </a:p>
          <a:p>
            <a:pPr algn="l" defTabSz="457200">
              <a:tabLst>
                <a:tab pos="571500" algn="l"/>
                <a:tab pos="1155700" algn="l"/>
                <a:tab pos="1739900" algn="l"/>
                <a:tab pos="2324100" algn="l"/>
                <a:tab pos="2908300" algn="l"/>
                <a:tab pos="3479800" algn="l"/>
                <a:tab pos="4064000" algn="l"/>
                <a:tab pos="4648200" algn="l"/>
                <a:tab pos="5232400" algn="l"/>
                <a:tab pos="5816600" algn="l"/>
                <a:tab pos="6388100" algn="l"/>
                <a:tab pos="6972300" algn="l"/>
                <a:tab pos="7556500" algn="l"/>
                <a:tab pos="8140700" algn="l"/>
                <a:tab pos="8724900" algn="l"/>
                <a:tab pos="9296400" algn="l"/>
              </a:tabLst>
              <a:defRPr sz="1050" b="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1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Logistic Regression Model"/>
          <p:cNvSpPr txBox="1"/>
          <p:nvPr/>
        </p:nvSpPr>
        <p:spPr>
          <a:xfrm>
            <a:off x="594941" y="785029"/>
            <a:ext cx="9572018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Logistic Regression Model</a:t>
            </a:r>
          </a:p>
        </p:txBody>
      </p:sp>
      <p:sp>
        <p:nvSpPr>
          <p:cNvPr id="288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aphicFrame>
        <p:nvGraphicFramePr>
          <p:cNvPr id="289" name="Table"/>
          <p:cNvGraphicFramePr/>
          <p:nvPr/>
        </p:nvGraphicFramePr>
        <p:xfrm>
          <a:off x="1101114" y="2231964"/>
          <a:ext cx="6887568" cy="7001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2295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58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95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6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Feature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6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Description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6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Coeff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LDA_1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Food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-0.35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Service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0.31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LDA_3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Flavor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-0.66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LDA_4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Dinner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1.86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Service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-1.66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LDA_6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Drink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Food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1.10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LDA_8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Quality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-0.2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Food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1.02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LDA_10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Experience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-2.25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LDA_11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Topic - Flavor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-0.84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sent_cnt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# Sentences in Review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user_stars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Rating Given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-0.02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elite_prior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Reviewer was Elite in past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1.20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37583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polarity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3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Avg Polariity / Sentiment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15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-0.75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290" name="Pos (+)   Coeff…"/>
          <p:cNvSpPr txBox="1"/>
          <p:nvPr/>
        </p:nvSpPr>
        <p:spPr>
          <a:xfrm>
            <a:off x="8508498" y="4094815"/>
            <a:ext cx="4035857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Pos (+)   Coeff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more likely to be Useful as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variable increases</a:t>
            </a:r>
          </a:p>
        </p:txBody>
      </p:sp>
      <p:sp>
        <p:nvSpPr>
          <p:cNvPr id="291" name="Neg (-)   Coeff…"/>
          <p:cNvSpPr txBox="1"/>
          <p:nvPr/>
        </p:nvSpPr>
        <p:spPr>
          <a:xfrm>
            <a:off x="8099151" y="6433476"/>
            <a:ext cx="4854551" cy="1197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Neg (-)   Coeff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more likely to be NOT Useful as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variable increases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1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ounded Rectangle"/>
          <p:cNvSpPr/>
          <p:nvPr/>
        </p:nvSpPr>
        <p:spPr>
          <a:xfrm>
            <a:off x="408576" y="1282403"/>
            <a:ext cx="11931378" cy="7913021"/>
          </a:xfrm>
          <a:prstGeom prst="roundRect">
            <a:avLst>
              <a:gd name="adj" fmla="val 15014"/>
            </a:avLst>
          </a:prstGeom>
          <a:solidFill>
            <a:srgbClr val="FFFFFF"/>
          </a:solidFill>
          <a:ln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28" name="Screen Shot 2017-11-09 at 4.28.22 PM.jpg" descr="Screen Shot 2017-11-09 at 4.28.22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2943" y="3347251"/>
            <a:ext cx="5681529" cy="51852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Screen Shot 2017-11-09 at 4.29.08 PM.jpg" descr="Screen Shot 2017-11-09 at 4.29.08 PM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65408" y="2115932"/>
            <a:ext cx="5414311" cy="63697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Screen Shot 2017-11-09 at 4.30.05 PM.jpg" descr="Screen Shot 2017-11-09 at 4.30.05 PM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42039" y="1571148"/>
            <a:ext cx="4039138" cy="1919048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Oval"/>
          <p:cNvSpPr/>
          <p:nvPr/>
        </p:nvSpPr>
        <p:spPr>
          <a:xfrm>
            <a:off x="6032319" y="7540504"/>
            <a:ext cx="2300874" cy="957943"/>
          </a:xfrm>
          <a:prstGeom prst="ellips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2" name="&amp;PIZZA"/>
          <p:cNvSpPr txBox="1"/>
          <p:nvPr/>
        </p:nvSpPr>
        <p:spPr>
          <a:xfrm>
            <a:off x="6388372" y="1452497"/>
            <a:ext cx="2372006" cy="845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900"/>
            </a:lvl1pPr>
          </a:lstStyle>
          <a:p>
            <a:r>
              <a:t>&amp;PIZZA</a:t>
            </a:r>
          </a:p>
        </p:txBody>
      </p:sp>
      <p:sp>
        <p:nvSpPr>
          <p:cNvPr id="133" name="Sample Review"/>
          <p:cNvSpPr txBox="1"/>
          <p:nvPr/>
        </p:nvSpPr>
        <p:spPr>
          <a:xfrm>
            <a:off x="713165" y="395044"/>
            <a:ext cx="4427422" cy="783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500">
                <a:solidFill>
                  <a:srgbClr val="FFFFFF"/>
                </a:solidFill>
              </a:defRPr>
            </a:lvl1pPr>
          </a:lstStyle>
          <a:p>
            <a:r>
              <a:t>Sample Review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" descr="Image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7755" y="920750"/>
            <a:ext cx="9563301" cy="79121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Median - 11 sentences…"/>
          <p:cNvSpPr txBox="1"/>
          <p:nvPr/>
        </p:nvSpPr>
        <p:spPr>
          <a:xfrm>
            <a:off x="4777485" y="3594864"/>
            <a:ext cx="3905404" cy="1310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700"/>
            </a:pPr>
            <a:r>
              <a:t>Median - 11 sentences</a:t>
            </a:r>
          </a:p>
          <a:p>
            <a:endParaRPr/>
          </a:p>
          <a:p>
            <a:pPr>
              <a:defRPr sz="2800"/>
            </a:pPr>
            <a:r>
              <a:t>Max - 100 sentences!!</a:t>
            </a:r>
          </a:p>
        </p:txBody>
      </p:sp>
      <p:sp>
        <p:nvSpPr>
          <p:cNvPr id="137" name="Number of Sentences in Review"/>
          <p:cNvSpPr txBox="1"/>
          <p:nvPr/>
        </p:nvSpPr>
        <p:spPr>
          <a:xfrm>
            <a:off x="3992325" y="8488886"/>
            <a:ext cx="4748176" cy="4610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Number of Sentences in Review</a:t>
            </a:r>
          </a:p>
        </p:txBody>
      </p:sp>
      <p:sp>
        <p:nvSpPr>
          <p:cNvPr id="138" name="0"/>
          <p:cNvSpPr txBox="1"/>
          <p:nvPr/>
        </p:nvSpPr>
        <p:spPr>
          <a:xfrm>
            <a:off x="2426009" y="8171380"/>
            <a:ext cx="269648" cy="43639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r>
              <a:t>0</a:t>
            </a:r>
          </a:p>
        </p:txBody>
      </p:sp>
      <p:sp>
        <p:nvSpPr>
          <p:cNvPr id="139" name="20"/>
          <p:cNvSpPr txBox="1"/>
          <p:nvPr/>
        </p:nvSpPr>
        <p:spPr>
          <a:xfrm>
            <a:off x="3844165" y="8171380"/>
            <a:ext cx="424994" cy="43639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r>
              <a:t>20</a:t>
            </a:r>
          </a:p>
        </p:txBody>
      </p:sp>
      <p:sp>
        <p:nvSpPr>
          <p:cNvPr id="140" name="40"/>
          <p:cNvSpPr txBox="1"/>
          <p:nvPr/>
        </p:nvSpPr>
        <p:spPr>
          <a:xfrm>
            <a:off x="5417667" y="8171380"/>
            <a:ext cx="424994" cy="43639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r>
              <a:t>40</a:t>
            </a:r>
          </a:p>
        </p:txBody>
      </p:sp>
      <p:sp>
        <p:nvSpPr>
          <p:cNvPr id="141" name="60"/>
          <p:cNvSpPr txBox="1"/>
          <p:nvPr/>
        </p:nvSpPr>
        <p:spPr>
          <a:xfrm>
            <a:off x="6781560" y="8171380"/>
            <a:ext cx="424994" cy="43639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r>
              <a:t>60</a:t>
            </a:r>
          </a:p>
        </p:txBody>
      </p:sp>
      <p:sp>
        <p:nvSpPr>
          <p:cNvPr id="142" name="80"/>
          <p:cNvSpPr txBox="1"/>
          <p:nvPr/>
        </p:nvSpPr>
        <p:spPr>
          <a:xfrm>
            <a:off x="8277389" y="8171380"/>
            <a:ext cx="424994" cy="43639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r>
              <a:t>80</a:t>
            </a:r>
          </a:p>
        </p:txBody>
      </p:sp>
      <p:sp>
        <p:nvSpPr>
          <p:cNvPr id="143" name="100"/>
          <p:cNvSpPr txBox="1"/>
          <p:nvPr/>
        </p:nvSpPr>
        <p:spPr>
          <a:xfrm>
            <a:off x="9695544" y="8171380"/>
            <a:ext cx="580340" cy="43639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r>
              <a:t>100</a:t>
            </a:r>
          </a:p>
        </p:txBody>
      </p:sp>
      <p:sp>
        <p:nvSpPr>
          <p:cNvPr id="144" name="Sentence Count Distribution"/>
          <p:cNvSpPr txBox="1"/>
          <p:nvPr/>
        </p:nvSpPr>
        <p:spPr>
          <a:xfrm>
            <a:off x="3690766" y="823347"/>
            <a:ext cx="4737279" cy="5107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r>
              <a:t>Sentence Count Distribution</a:t>
            </a:r>
          </a:p>
        </p:txBody>
      </p:sp>
      <p:sp>
        <p:nvSpPr>
          <p:cNvPr id="145" name="%Dist"/>
          <p:cNvSpPr txBox="1"/>
          <p:nvPr/>
        </p:nvSpPr>
        <p:spPr>
          <a:xfrm rot="16200000">
            <a:off x="965139" y="4443432"/>
            <a:ext cx="994564" cy="46105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%Dist</a:t>
            </a:r>
          </a:p>
        </p:txBody>
      </p:sp>
      <p:grpSp>
        <p:nvGrpSpPr>
          <p:cNvPr id="150" name="Group"/>
          <p:cNvGrpSpPr/>
          <p:nvPr/>
        </p:nvGrpSpPr>
        <p:grpSpPr>
          <a:xfrm>
            <a:off x="6511989" y="7034177"/>
            <a:ext cx="1637538" cy="1023973"/>
            <a:chOff x="0" y="0"/>
            <a:chExt cx="1637537" cy="1023971"/>
          </a:xfrm>
        </p:grpSpPr>
        <p:sp>
          <p:nvSpPr>
            <p:cNvPr id="146" name="????"/>
            <p:cNvSpPr txBox="1"/>
            <p:nvPr/>
          </p:nvSpPr>
          <p:spPr>
            <a:xfrm>
              <a:off x="415453" y="-1"/>
              <a:ext cx="792176" cy="4610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????</a:t>
              </a:r>
            </a:p>
          </p:txBody>
        </p:sp>
        <p:sp>
          <p:nvSpPr>
            <p:cNvPr id="147" name="Line"/>
            <p:cNvSpPr/>
            <p:nvPr/>
          </p:nvSpPr>
          <p:spPr>
            <a:xfrm flipH="1">
              <a:off x="-1" y="522619"/>
              <a:ext cx="427417" cy="427416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Line"/>
            <p:cNvSpPr/>
            <p:nvPr/>
          </p:nvSpPr>
          <p:spPr>
            <a:xfrm>
              <a:off x="1197599" y="516358"/>
              <a:ext cx="439939" cy="43993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9" name="Line"/>
            <p:cNvSpPr/>
            <p:nvPr/>
          </p:nvSpPr>
          <p:spPr>
            <a:xfrm flipH="1">
              <a:off x="811540" y="513218"/>
              <a:ext cx="1" cy="510754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an I summarize…"/>
          <p:cNvSpPr txBox="1"/>
          <p:nvPr/>
        </p:nvSpPr>
        <p:spPr>
          <a:xfrm>
            <a:off x="1182014" y="2865807"/>
            <a:ext cx="10640772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9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t>Can I summarize </a:t>
            </a:r>
          </a:p>
          <a:p>
            <a:pPr>
              <a:defRPr sz="89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t>Yelp reviews?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Why?"/>
          <p:cNvSpPr txBox="1"/>
          <p:nvPr/>
        </p:nvSpPr>
        <p:spPr>
          <a:xfrm>
            <a:off x="1103178" y="850996"/>
            <a:ext cx="1958778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Why?</a:t>
            </a:r>
          </a:p>
        </p:txBody>
      </p:sp>
      <p:sp>
        <p:nvSpPr>
          <p:cNvPr id="155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158" name="Group"/>
          <p:cNvGrpSpPr/>
          <p:nvPr/>
        </p:nvGrpSpPr>
        <p:grpSpPr>
          <a:xfrm>
            <a:off x="1002376" y="4752874"/>
            <a:ext cx="8805453" cy="1526075"/>
            <a:chOff x="0" y="0"/>
            <a:chExt cx="8805452" cy="1526073"/>
          </a:xfrm>
        </p:grpSpPr>
        <p:sp>
          <p:nvSpPr>
            <p:cNvPr id="156" name="Speedometer"/>
            <p:cNvSpPr/>
            <p:nvPr/>
          </p:nvSpPr>
          <p:spPr>
            <a:xfrm>
              <a:off x="0" y="0"/>
              <a:ext cx="1269820" cy="1270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4" h="21600" extrusionOk="0">
                  <a:moveTo>
                    <a:pt x="10800" y="0"/>
                  </a:moveTo>
                  <a:cubicBezTo>
                    <a:pt x="10692" y="0"/>
                    <a:pt x="10584" y="5"/>
                    <a:pt x="10476" y="10"/>
                  </a:cubicBezTo>
                  <a:cubicBezTo>
                    <a:pt x="8754" y="64"/>
                    <a:pt x="7135" y="517"/>
                    <a:pt x="5704" y="1284"/>
                  </a:cubicBezTo>
                  <a:cubicBezTo>
                    <a:pt x="5510" y="1386"/>
                    <a:pt x="5327" y="1495"/>
                    <a:pt x="5138" y="1614"/>
                  </a:cubicBezTo>
                  <a:cubicBezTo>
                    <a:pt x="3718" y="2489"/>
                    <a:pt x="2520" y="3686"/>
                    <a:pt x="1634" y="5101"/>
                  </a:cubicBezTo>
                  <a:cubicBezTo>
                    <a:pt x="1521" y="5284"/>
                    <a:pt x="1408" y="5473"/>
                    <a:pt x="1305" y="5662"/>
                  </a:cubicBezTo>
                  <a:cubicBezTo>
                    <a:pt x="528" y="7093"/>
                    <a:pt x="69" y="8717"/>
                    <a:pt x="10" y="10439"/>
                  </a:cubicBezTo>
                  <a:cubicBezTo>
                    <a:pt x="5" y="10558"/>
                    <a:pt x="0" y="10676"/>
                    <a:pt x="0" y="10800"/>
                  </a:cubicBezTo>
                  <a:cubicBezTo>
                    <a:pt x="0" y="10897"/>
                    <a:pt x="5" y="10995"/>
                    <a:pt x="5" y="11092"/>
                  </a:cubicBezTo>
                  <a:cubicBezTo>
                    <a:pt x="54" y="12819"/>
                    <a:pt x="502" y="14448"/>
                    <a:pt x="1273" y="15884"/>
                  </a:cubicBezTo>
                  <a:cubicBezTo>
                    <a:pt x="1376" y="16078"/>
                    <a:pt x="1484" y="16262"/>
                    <a:pt x="1597" y="16450"/>
                  </a:cubicBezTo>
                  <a:cubicBezTo>
                    <a:pt x="2477" y="17875"/>
                    <a:pt x="3681" y="19085"/>
                    <a:pt x="5101" y="19971"/>
                  </a:cubicBezTo>
                  <a:cubicBezTo>
                    <a:pt x="5284" y="20084"/>
                    <a:pt x="5472" y="20197"/>
                    <a:pt x="5661" y="20300"/>
                  </a:cubicBezTo>
                  <a:cubicBezTo>
                    <a:pt x="7096" y="21077"/>
                    <a:pt x="8727" y="21536"/>
                    <a:pt x="10459" y="21590"/>
                  </a:cubicBezTo>
                  <a:cubicBezTo>
                    <a:pt x="10567" y="21595"/>
                    <a:pt x="10675" y="21600"/>
                    <a:pt x="10783" y="21600"/>
                  </a:cubicBezTo>
                  <a:cubicBezTo>
                    <a:pt x="10891" y="21600"/>
                    <a:pt x="10999" y="21595"/>
                    <a:pt x="11107" y="21590"/>
                  </a:cubicBezTo>
                  <a:cubicBezTo>
                    <a:pt x="12839" y="21536"/>
                    <a:pt x="14470" y="21077"/>
                    <a:pt x="15905" y="20300"/>
                  </a:cubicBezTo>
                  <a:cubicBezTo>
                    <a:pt x="16094" y="20197"/>
                    <a:pt x="16284" y="20084"/>
                    <a:pt x="16467" y="19971"/>
                  </a:cubicBezTo>
                  <a:cubicBezTo>
                    <a:pt x="17887" y="19085"/>
                    <a:pt x="19091" y="17875"/>
                    <a:pt x="19970" y="16450"/>
                  </a:cubicBezTo>
                  <a:cubicBezTo>
                    <a:pt x="20084" y="16267"/>
                    <a:pt x="20192" y="16078"/>
                    <a:pt x="20294" y="15884"/>
                  </a:cubicBezTo>
                  <a:cubicBezTo>
                    <a:pt x="21066" y="14448"/>
                    <a:pt x="21514" y="12819"/>
                    <a:pt x="21563" y="11092"/>
                  </a:cubicBezTo>
                  <a:cubicBezTo>
                    <a:pt x="21563" y="10995"/>
                    <a:pt x="21568" y="10897"/>
                    <a:pt x="21568" y="10800"/>
                  </a:cubicBezTo>
                  <a:cubicBezTo>
                    <a:pt x="21600" y="10681"/>
                    <a:pt x="21595" y="10563"/>
                    <a:pt x="21590" y="10439"/>
                  </a:cubicBezTo>
                  <a:cubicBezTo>
                    <a:pt x="21530" y="8717"/>
                    <a:pt x="21071" y="7093"/>
                    <a:pt x="20294" y="5662"/>
                  </a:cubicBezTo>
                  <a:cubicBezTo>
                    <a:pt x="20192" y="5473"/>
                    <a:pt x="20077" y="5284"/>
                    <a:pt x="19964" y="5101"/>
                  </a:cubicBezTo>
                  <a:cubicBezTo>
                    <a:pt x="19078" y="3686"/>
                    <a:pt x="17882" y="2489"/>
                    <a:pt x="16462" y="1614"/>
                  </a:cubicBezTo>
                  <a:cubicBezTo>
                    <a:pt x="16279" y="1501"/>
                    <a:pt x="16090" y="1392"/>
                    <a:pt x="15895" y="1284"/>
                  </a:cubicBezTo>
                  <a:cubicBezTo>
                    <a:pt x="14465" y="517"/>
                    <a:pt x="12845" y="64"/>
                    <a:pt x="11124" y="10"/>
                  </a:cubicBezTo>
                  <a:cubicBezTo>
                    <a:pt x="11016" y="5"/>
                    <a:pt x="10908" y="0"/>
                    <a:pt x="10800" y="0"/>
                  </a:cubicBezTo>
                  <a:close/>
                  <a:moveTo>
                    <a:pt x="10805" y="1306"/>
                  </a:moveTo>
                  <a:cubicBezTo>
                    <a:pt x="10913" y="1306"/>
                    <a:pt x="11021" y="1312"/>
                    <a:pt x="11129" y="1317"/>
                  </a:cubicBezTo>
                  <a:lnTo>
                    <a:pt x="11129" y="2223"/>
                  </a:lnTo>
                  <a:cubicBezTo>
                    <a:pt x="11129" y="2401"/>
                    <a:pt x="10983" y="2547"/>
                    <a:pt x="10805" y="2547"/>
                  </a:cubicBezTo>
                  <a:cubicBezTo>
                    <a:pt x="10627" y="2547"/>
                    <a:pt x="10481" y="2401"/>
                    <a:pt x="10481" y="2223"/>
                  </a:cubicBezTo>
                  <a:lnTo>
                    <a:pt x="10481" y="1317"/>
                  </a:lnTo>
                  <a:cubicBezTo>
                    <a:pt x="10589" y="1312"/>
                    <a:pt x="10697" y="1306"/>
                    <a:pt x="10805" y="1306"/>
                  </a:cubicBezTo>
                  <a:close/>
                  <a:moveTo>
                    <a:pt x="15248" y="2417"/>
                  </a:moveTo>
                  <a:cubicBezTo>
                    <a:pt x="15442" y="2520"/>
                    <a:pt x="15625" y="2628"/>
                    <a:pt x="15814" y="2741"/>
                  </a:cubicBezTo>
                  <a:lnTo>
                    <a:pt x="15361" y="3530"/>
                  </a:lnTo>
                  <a:cubicBezTo>
                    <a:pt x="15301" y="3633"/>
                    <a:pt x="15192" y="3692"/>
                    <a:pt x="15079" y="3692"/>
                  </a:cubicBezTo>
                  <a:cubicBezTo>
                    <a:pt x="15025" y="3692"/>
                    <a:pt x="14966" y="3675"/>
                    <a:pt x="14917" y="3648"/>
                  </a:cubicBezTo>
                  <a:cubicBezTo>
                    <a:pt x="14755" y="3562"/>
                    <a:pt x="14702" y="3363"/>
                    <a:pt x="14794" y="3206"/>
                  </a:cubicBezTo>
                  <a:lnTo>
                    <a:pt x="15248" y="2417"/>
                  </a:lnTo>
                  <a:close/>
                  <a:moveTo>
                    <a:pt x="6369" y="2424"/>
                  </a:moveTo>
                  <a:lnTo>
                    <a:pt x="6821" y="3211"/>
                  </a:lnTo>
                  <a:cubicBezTo>
                    <a:pt x="6907" y="3363"/>
                    <a:pt x="6854" y="3562"/>
                    <a:pt x="6698" y="3653"/>
                  </a:cubicBezTo>
                  <a:cubicBezTo>
                    <a:pt x="6644" y="3686"/>
                    <a:pt x="6590" y="3697"/>
                    <a:pt x="6536" y="3697"/>
                  </a:cubicBezTo>
                  <a:cubicBezTo>
                    <a:pt x="6423" y="3697"/>
                    <a:pt x="6314" y="3638"/>
                    <a:pt x="6254" y="3535"/>
                  </a:cubicBezTo>
                  <a:lnTo>
                    <a:pt x="5802" y="2748"/>
                  </a:lnTo>
                  <a:cubicBezTo>
                    <a:pt x="5986" y="2634"/>
                    <a:pt x="6175" y="2526"/>
                    <a:pt x="6369" y="2424"/>
                  </a:cubicBezTo>
                  <a:close/>
                  <a:moveTo>
                    <a:pt x="10810" y="3249"/>
                  </a:moveTo>
                  <a:cubicBezTo>
                    <a:pt x="10875" y="3249"/>
                    <a:pt x="10903" y="3373"/>
                    <a:pt x="10903" y="3373"/>
                  </a:cubicBezTo>
                  <a:lnTo>
                    <a:pt x="11771" y="10660"/>
                  </a:lnTo>
                  <a:cubicBezTo>
                    <a:pt x="11777" y="10703"/>
                    <a:pt x="11781" y="10747"/>
                    <a:pt x="11781" y="10790"/>
                  </a:cubicBezTo>
                  <a:cubicBezTo>
                    <a:pt x="11771" y="11324"/>
                    <a:pt x="11339" y="11755"/>
                    <a:pt x="10805" y="11755"/>
                  </a:cubicBezTo>
                  <a:cubicBezTo>
                    <a:pt x="10271" y="11755"/>
                    <a:pt x="9838" y="11324"/>
                    <a:pt x="9838" y="10790"/>
                  </a:cubicBezTo>
                  <a:cubicBezTo>
                    <a:pt x="9838" y="10747"/>
                    <a:pt x="9845" y="10703"/>
                    <a:pt x="9850" y="10660"/>
                  </a:cubicBezTo>
                  <a:lnTo>
                    <a:pt x="10719" y="3373"/>
                  </a:lnTo>
                  <a:cubicBezTo>
                    <a:pt x="10719" y="3373"/>
                    <a:pt x="10745" y="3249"/>
                    <a:pt x="10810" y="3249"/>
                  </a:cubicBezTo>
                  <a:close/>
                  <a:moveTo>
                    <a:pt x="2773" y="5753"/>
                  </a:moveTo>
                  <a:lnTo>
                    <a:pt x="3572" y="6212"/>
                  </a:lnTo>
                  <a:cubicBezTo>
                    <a:pt x="3729" y="6304"/>
                    <a:pt x="3782" y="6504"/>
                    <a:pt x="3690" y="6661"/>
                  </a:cubicBezTo>
                  <a:cubicBezTo>
                    <a:pt x="3631" y="6763"/>
                    <a:pt x="3524" y="6823"/>
                    <a:pt x="3410" y="6823"/>
                  </a:cubicBezTo>
                  <a:cubicBezTo>
                    <a:pt x="3356" y="6823"/>
                    <a:pt x="3297" y="6806"/>
                    <a:pt x="3249" y="6779"/>
                  </a:cubicBezTo>
                  <a:lnTo>
                    <a:pt x="2444" y="6315"/>
                  </a:lnTo>
                  <a:cubicBezTo>
                    <a:pt x="2547" y="6121"/>
                    <a:pt x="2660" y="5937"/>
                    <a:pt x="2773" y="5753"/>
                  </a:cubicBezTo>
                  <a:close/>
                  <a:moveTo>
                    <a:pt x="18837" y="5753"/>
                  </a:moveTo>
                  <a:cubicBezTo>
                    <a:pt x="18950" y="5937"/>
                    <a:pt x="19063" y="6126"/>
                    <a:pt x="19166" y="6315"/>
                  </a:cubicBezTo>
                  <a:lnTo>
                    <a:pt x="18361" y="6779"/>
                  </a:lnTo>
                  <a:cubicBezTo>
                    <a:pt x="18307" y="6811"/>
                    <a:pt x="18253" y="6823"/>
                    <a:pt x="18199" y="6823"/>
                  </a:cubicBezTo>
                  <a:cubicBezTo>
                    <a:pt x="18086" y="6823"/>
                    <a:pt x="17979" y="6763"/>
                    <a:pt x="17919" y="6661"/>
                  </a:cubicBezTo>
                  <a:cubicBezTo>
                    <a:pt x="17828" y="6504"/>
                    <a:pt x="17881" y="6304"/>
                    <a:pt x="18037" y="6212"/>
                  </a:cubicBezTo>
                  <a:lnTo>
                    <a:pt x="18837" y="5753"/>
                  </a:lnTo>
                  <a:close/>
                  <a:moveTo>
                    <a:pt x="10805" y="10304"/>
                  </a:moveTo>
                  <a:cubicBezTo>
                    <a:pt x="10682" y="10304"/>
                    <a:pt x="10560" y="10350"/>
                    <a:pt x="10466" y="10444"/>
                  </a:cubicBezTo>
                  <a:cubicBezTo>
                    <a:pt x="10278" y="10632"/>
                    <a:pt x="10278" y="10936"/>
                    <a:pt x="10466" y="11124"/>
                  </a:cubicBezTo>
                  <a:cubicBezTo>
                    <a:pt x="10653" y="11311"/>
                    <a:pt x="10956" y="11311"/>
                    <a:pt x="11144" y="11124"/>
                  </a:cubicBezTo>
                  <a:cubicBezTo>
                    <a:pt x="11332" y="10936"/>
                    <a:pt x="11332" y="10632"/>
                    <a:pt x="11144" y="10444"/>
                  </a:cubicBezTo>
                  <a:cubicBezTo>
                    <a:pt x="11050" y="10350"/>
                    <a:pt x="10928" y="10304"/>
                    <a:pt x="10805" y="10304"/>
                  </a:cubicBezTo>
                  <a:close/>
                  <a:moveTo>
                    <a:pt x="1327" y="10439"/>
                  </a:moveTo>
                  <a:lnTo>
                    <a:pt x="2267" y="10439"/>
                  </a:lnTo>
                  <a:cubicBezTo>
                    <a:pt x="2445" y="10439"/>
                    <a:pt x="2591" y="10585"/>
                    <a:pt x="2591" y="10763"/>
                  </a:cubicBezTo>
                  <a:cubicBezTo>
                    <a:pt x="2591" y="10941"/>
                    <a:pt x="2445" y="11087"/>
                    <a:pt x="2267" y="11087"/>
                  </a:cubicBezTo>
                  <a:lnTo>
                    <a:pt x="1322" y="11087"/>
                  </a:lnTo>
                  <a:cubicBezTo>
                    <a:pt x="1317" y="10991"/>
                    <a:pt x="1316" y="10895"/>
                    <a:pt x="1316" y="10800"/>
                  </a:cubicBezTo>
                  <a:cubicBezTo>
                    <a:pt x="1316" y="10681"/>
                    <a:pt x="1322" y="10558"/>
                    <a:pt x="1327" y="10439"/>
                  </a:cubicBezTo>
                  <a:close/>
                  <a:moveTo>
                    <a:pt x="19343" y="10444"/>
                  </a:moveTo>
                  <a:lnTo>
                    <a:pt x="20282" y="10444"/>
                  </a:lnTo>
                  <a:cubicBezTo>
                    <a:pt x="20288" y="10563"/>
                    <a:pt x="20294" y="10681"/>
                    <a:pt x="20294" y="10805"/>
                  </a:cubicBezTo>
                  <a:cubicBezTo>
                    <a:pt x="20294" y="10897"/>
                    <a:pt x="20287" y="10995"/>
                    <a:pt x="20287" y="11092"/>
                  </a:cubicBezTo>
                  <a:lnTo>
                    <a:pt x="19343" y="11092"/>
                  </a:lnTo>
                  <a:cubicBezTo>
                    <a:pt x="19165" y="11092"/>
                    <a:pt x="19019" y="10946"/>
                    <a:pt x="19019" y="10768"/>
                  </a:cubicBezTo>
                  <a:cubicBezTo>
                    <a:pt x="19019" y="10590"/>
                    <a:pt x="19165" y="10444"/>
                    <a:pt x="19343" y="10444"/>
                  </a:cubicBezTo>
                  <a:close/>
                  <a:moveTo>
                    <a:pt x="3367" y="14708"/>
                  </a:moveTo>
                  <a:cubicBezTo>
                    <a:pt x="3493" y="14692"/>
                    <a:pt x="3622" y="14753"/>
                    <a:pt x="3690" y="14870"/>
                  </a:cubicBezTo>
                  <a:cubicBezTo>
                    <a:pt x="3782" y="15032"/>
                    <a:pt x="3729" y="15231"/>
                    <a:pt x="3572" y="15317"/>
                  </a:cubicBezTo>
                  <a:lnTo>
                    <a:pt x="2741" y="15798"/>
                  </a:lnTo>
                  <a:cubicBezTo>
                    <a:pt x="2628" y="15614"/>
                    <a:pt x="2520" y="15425"/>
                    <a:pt x="2417" y="15231"/>
                  </a:cubicBezTo>
                  <a:lnTo>
                    <a:pt x="3243" y="14750"/>
                  </a:lnTo>
                  <a:cubicBezTo>
                    <a:pt x="3283" y="14727"/>
                    <a:pt x="3324" y="14713"/>
                    <a:pt x="3367" y="14708"/>
                  </a:cubicBezTo>
                  <a:close/>
                  <a:moveTo>
                    <a:pt x="18243" y="14708"/>
                  </a:moveTo>
                  <a:cubicBezTo>
                    <a:pt x="18285" y="14714"/>
                    <a:pt x="18327" y="14727"/>
                    <a:pt x="18366" y="14750"/>
                  </a:cubicBezTo>
                  <a:lnTo>
                    <a:pt x="19193" y="15231"/>
                  </a:lnTo>
                  <a:cubicBezTo>
                    <a:pt x="19090" y="15425"/>
                    <a:pt x="18982" y="15614"/>
                    <a:pt x="18869" y="15798"/>
                  </a:cubicBezTo>
                  <a:lnTo>
                    <a:pt x="18037" y="15317"/>
                  </a:lnTo>
                  <a:cubicBezTo>
                    <a:pt x="17881" y="15225"/>
                    <a:pt x="17828" y="15027"/>
                    <a:pt x="17919" y="14870"/>
                  </a:cubicBezTo>
                  <a:cubicBezTo>
                    <a:pt x="17988" y="14753"/>
                    <a:pt x="18117" y="14692"/>
                    <a:pt x="18243" y="14708"/>
                  </a:cubicBezTo>
                  <a:close/>
                  <a:moveTo>
                    <a:pt x="15035" y="17834"/>
                  </a:moveTo>
                  <a:cubicBezTo>
                    <a:pt x="15162" y="17817"/>
                    <a:pt x="15292" y="17878"/>
                    <a:pt x="15361" y="17996"/>
                  </a:cubicBezTo>
                  <a:lnTo>
                    <a:pt x="15846" y="18832"/>
                  </a:lnTo>
                  <a:cubicBezTo>
                    <a:pt x="15657" y="18956"/>
                    <a:pt x="15469" y="19064"/>
                    <a:pt x="15280" y="19166"/>
                  </a:cubicBezTo>
                  <a:lnTo>
                    <a:pt x="14794" y="18324"/>
                  </a:lnTo>
                  <a:cubicBezTo>
                    <a:pt x="14702" y="18168"/>
                    <a:pt x="14755" y="17967"/>
                    <a:pt x="14912" y="17876"/>
                  </a:cubicBezTo>
                  <a:cubicBezTo>
                    <a:pt x="14951" y="17853"/>
                    <a:pt x="14993" y="17839"/>
                    <a:pt x="15035" y="17834"/>
                  </a:cubicBezTo>
                  <a:close/>
                  <a:moveTo>
                    <a:pt x="6580" y="17839"/>
                  </a:moveTo>
                  <a:cubicBezTo>
                    <a:pt x="6622" y="17844"/>
                    <a:pt x="6664" y="17858"/>
                    <a:pt x="6703" y="17881"/>
                  </a:cubicBezTo>
                  <a:cubicBezTo>
                    <a:pt x="6854" y="17967"/>
                    <a:pt x="6908" y="18168"/>
                    <a:pt x="6816" y="18324"/>
                  </a:cubicBezTo>
                  <a:lnTo>
                    <a:pt x="6330" y="19166"/>
                  </a:lnTo>
                  <a:cubicBezTo>
                    <a:pt x="6136" y="19064"/>
                    <a:pt x="5952" y="18951"/>
                    <a:pt x="5768" y="18837"/>
                  </a:cubicBezTo>
                  <a:lnTo>
                    <a:pt x="6254" y="18001"/>
                  </a:lnTo>
                  <a:cubicBezTo>
                    <a:pt x="6323" y="17883"/>
                    <a:pt x="6453" y="17822"/>
                    <a:pt x="6580" y="17839"/>
                  </a:cubicBezTo>
                  <a:close/>
                  <a:moveTo>
                    <a:pt x="10805" y="18982"/>
                  </a:moveTo>
                  <a:cubicBezTo>
                    <a:pt x="10983" y="18982"/>
                    <a:pt x="11129" y="19128"/>
                    <a:pt x="11129" y="19306"/>
                  </a:cubicBezTo>
                  <a:lnTo>
                    <a:pt x="11129" y="20283"/>
                  </a:lnTo>
                  <a:cubicBezTo>
                    <a:pt x="11021" y="20288"/>
                    <a:pt x="10913" y="20294"/>
                    <a:pt x="10805" y="20294"/>
                  </a:cubicBezTo>
                  <a:cubicBezTo>
                    <a:pt x="10697" y="20294"/>
                    <a:pt x="10589" y="20288"/>
                    <a:pt x="10481" y="20283"/>
                  </a:cubicBezTo>
                  <a:lnTo>
                    <a:pt x="10481" y="19306"/>
                  </a:lnTo>
                  <a:cubicBezTo>
                    <a:pt x="10481" y="19128"/>
                    <a:pt x="10627" y="18982"/>
                    <a:pt x="10805" y="18982"/>
                  </a:cubicBezTo>
                  <a:close/>
                </a:path>
              </a:pathLst>
            </a:custGeom>
            <a:solidFill>
              <a:schemeClr val="accent5">
                <a:hueOff val="-82419"/>
                <a:satOff val="-9513"/>
                <a:lumOff val="-1634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7" name="digest information quickly"/>
            <p:cNvSpPr txBox="1"/>
            <p:nvPr/>
          </p:nvSpPr>
          <p:spPr>
            <a:xfrm>
              <a:off x="1963708" y="169577"/>
              <a:ext cx="6841745" cy="1356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1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digest information quickly </a:t>
              </a:r>
            </a:p>
          </p:txBody>
        </p:sp>
      </p:grpSp>
      <p:grpSp>
        <p:nvGrpSpPr>
          <p:cNvPr id="161" name="Group"/>
          <p:cNvGrpSpPr/>
          <p:nvPr/>
        </p:nvGrpSpPr>
        <p:grpSpPr>
          <a:xfrm>
            <a:off x="902376" y="2806324"/>
            <a:ext cx="11194773" cy="965952"/>
            <a:chOff x="0" y="0"/>
            <a:chExt cx="11194771" cy="965950"/>
          </a:xfrm>
        </p:grpSpPr>
        <p:sp>
          <p:nvSpPr>
            <p:cNvPr id="159" name="Setting"/>
            <p:cNvSpPr/>
            <p:nvPr/>
          </p:nvSpPr>
          <p:spPr>
            <a:xfrm>
              <a:off x="0" y="0"/>
              <a:ext cx="1469819" cy="965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6" extrusionOk="0">
                  <a:moveTo>
                    <a:pt x="18325" y="0"/>
                  </a:moveTo>
                  <a:cubicBezTo>
                    <a:pt x="18228" y="-4"/>
                    <a:pt x="18110" y="120"/>
                    <a:pt x="18021" y="383"/>
                  </a:cubicBezTo>
                  <a:cubicBezTo>
                    <a:pt x="17924" y="678"/>
                    <a:pt x="17108" y="2601"/>
                    <a:pt x="17076" y="8927"/>
                  </a:cubicBezTo>
                  <a:cubicBezTo>
                    <a:pt x="17076" y="9189"/>
                    <a:pt x="17141" y="9436"/>
                    <a:pt x="17265" y="9625"/>
                  </a:cubicBezTo>
                  <a:lnTo>
                    <a:pt x="17530" y="10028"/>
                  </a:lnTo>
                  <a:cubicBezTo>
                    <a:pt x="17730" y="10332"/>
                    <a:pt x="17837" y="10743"/>
                    <a:pt x="17832" y="11170"/>
                  </a:cubicBezTo>
                  <a:lnTo>
                    <a:pt x="17680" y="20633"/>
                  </a:lnTo>
                  <a:cubicBezTo>
                    <a:pt x="17675" y="20896"/>
                    <a:pt x="17816" y="21111"/>
                    <a:pt x="17989" y="21111"/>
                  </a:cubicBezTo>
                  <a:lnTo>
                    <a:pt x="18350" y="21111"/>
                  </a:lnTo>
                  <a:lnTo>
                    <a:pt x="18350" y="21093"/>
                  </a:lnTo>
                  <a:cubicBezTo>
                    <a:pt x="18523" y="21093"/>
                    <a:pt x="18657" y="20880"/>
                    <a:pt x="18657" y="20626"/>
                  </a:cubicBezTo>
                  <a:cubicBezTo>
                    <a:pt x="18635" y="17323"/>
                    <a:pt x="18495" y="834"/>
                    <a:pt x="18495" y="383"/>
                  </a:cubicBezTo>
                  <a:cubicBezTo>
                    <a:pt x="18495" y="136"/>
                    <a:pt x="18421" y="4"/>
                    <a:pt x="18325" y="0"/>
                  </a:cubicBezTo>
                  <a:close/>
                  <a:moveTo>
                    <a:pt x="9391" y="72"/>
                  </a:moveTo>
                  <a:cubicBezTo>
                    <a:pt x="5481" y="72"/>
                    <a:pt x="2317" y="4894"/>
                    <a:pt x="2317" y="10834"/>
                  </a:cubicBezTo>
                  <a:cubicBezTo>
                    <a:pt x="2317" y="16774"/>
                    <a:pt x="5487" y="21596"/>
                    <a:pt x="9391" y="21596"/>
                  </a:cubicBezTo>
                  <a:cubicBezTo>
                    <a:pt x="13301" y="21596"/>
                    <a:pt x="16465" y="16774"/>
                    <a:pt x="16465" y="10834"/>
                  </a:cubicBezTo>
                  <a:cubicBezTo>
                    <a:pt x="16465" y="4894"/>
                    <a:pt x="13301" y="72"/>
                    <a:pt x="9391" y="72"/>
                  </a:cubicBezTo>
                  <a:close/>
                  <a:moveTo>
                    <a:pt x="763" y="1566"/>
                  </a:moveTo>
                  <a:cubicBezTo>
                    <a:pt x="730" y="1566"/>
                    <a:pt x="709" y="1599"/>
                    <a:pt x="709" y="1648"/>
                  </a:cubicBezTo>
                  <a:lnTo>
                    <a:pt x="633" y="5173"/>
                  </a:lnTo>
                  <a:cubicBezTo>
                    <a:pt x="633" y="5222"/>
                    <a:pt x="606" y="5255"/>
                    <a:pt x="579" y="5255"/>
                  </a:cubicBezTo>
                  <a:lnTo>
                    <a:pt x="476" y="5255"/>
                  </a:lnTo>
                  <a:cubicBezTo>
                    <a:pt x="443" y="5255"/>
                    <a:pt x="422" y="5214"/>
                    <a:pt x="422" y="5173"/>
                  </a:cubicBezTo>
                  <a:lnTo>
                    <a:pt x="449" y="1656"/>
                  </a:lnTo>
                  <a:cubicBezTo>
                    <a:pt x="449" y="1607"/>
                    <a:pt x="422" y="1574"/>
                    <a:pt x="395" y="1574"/>
                  </a:cubicBezTo>
                  <a:lnTo>
                    <a:pt x="304" y="1574"/>
                  </a:lnTo>
                  <a:cubicBezTo>
                    <a:pt x="277" y="1574"/>
                    <a:pt x="250" y="1607"/>
                    <a:pt x="250" y="1648"/>
                  </a:cubicBezTo>
                  <a:lnTo>
                    <a:pt x="0" y="6791"/>
                  </a:lnTo>
                  <a:cubicBezTo>
                    <a:pt x="0" y="7053"/>
                    <a:pt x="65" y="7308"/>
                    <a:pt x="189" y="7489"/>
                  </a:cubicBezTo>
                  <a:lnTo>
                    <a:pt x="454" y="7892"/>
                  </a:lnTo>
                  <a:cubicBezTo>
                    <a:pt x="654" y="8196"/>
                    <a:pt x="761" y="8607"/>
                    <a:pt x="756" y="9034"/>
                  </a:cubicBezTo>
                  <a:lnTo>
                    <a:pt x="574" y="20610"/>
                  </a:lnTo>
                  <a:cubicBezTo>
                    <a:pt x="568" y="20873"/>
                    <a:pt x="720" y="21085"/>
                    <a:pt x="898" y="21085"/>
                  </a:cubicBezTo>
                  <a:lnTo>
                    <a:pt x="1168" y="21085"/>
                  </a:lnTo>
                  <a:cubicBezTo>
                    <a:pt x="1351" y="21085"/>
                    <a:pt x="1497" y="20873"/>
                    <a:pt x="1492" y="20610"/>
                  </a:cubicBezTo>
                  <a:lnTo>
                    <a:pt x="1318" y="9042"/>
                  </a:lnTo>
                  <a:cubicBezTo>
                    <a:pt x="1313" y="8615"/>
                    <a:pt x="1420" y="8195"/>
                    <a:pt x="1620" y="7900"/>
                  </a:cubicBezTo>
                  <a:lnTo>
                    <a:pt x="1885" y="7497"/>
                  </a:lnTo>
                  <a:cubicBezTo>
                    <a:pt x="2009" y="7308"/>
                    <a:pt x="2074" y="7061"/>
                    <a:pt x="2074" y="6798"/>
                  </a:cubicBezTo>
                  <a:lnTo>
                    <a:pt x="1826" y="1648"/>
                  </a:lnTo>
                  <a:cubicBezTo>
                    <a:pt x="1826" y="1607"/>
                    <a:pt x="1799" y="1574"/>
                    <a:pt x="1772" y="1574"/>
                  </a:cubicBezTo>
                  <a:lnTo>
                    <a:pt x="1681" y="1574"/>
                  </a:lnTo>
                  <a:cubicBezTo>
                    <a:pt x="1648" y="1574"/>
                    <a:pt x="1627" y="1615"/>
                    <a:pt x="1627" y="1656"/>
                  </a:cubicBezTo>
                  <a:lnTo>
                    <a:pt x="1654" y="5173"/>
                  </a:lnTo>
                  <a:cubicBezTo>
                    <a:pt x="1654" y="5222"/>
                    <a:pt x="1627" y="5255"/>
                    <a:pt x="1600" y="5255"/>
                  </a:cubicBezTo>
                  <a:lnTo>
                    <a:pt x="1502" y="5255"/>
                  </a:lnTo>
                  <a:cubicBezTo>
                    <a:pt x="1469" y="5255"/>
                    <a:pt x="1448" y="5222"/>
                    <a:pt x="1448" y="5173"/>
                  </a:cubicBezTo>
                  <a:lnTo>
                    <a:pt x="1372" y="1648"/>
                  </a:lnTo>
                  <a:cubicBezTo>
                    <a:pt x="1372" y="1599"/>
                    <a:pt x="1345" y="1566"/>
                    <a:pt x="1318" y="1566"/>
                  </a:cubicBezTo>
                  <a:lnTo>
                    <a:pt x="1232" y="1566"/>
                  </a:lnTo>
                  <a:cubicBezTo>
                    <a:pt x="1199" y="1566"/>
                    <a:pt x="1178" y="1599"/>
                    <a:pt x="1178" y="1648"/>
                  </a:cubicBezTo>
                  <a:lnTo>
                    <a:pt x="1141" y="5173"/>
                  </a:lnTo>
                  <a:cubicBezTo>
                    <a:pt x="1141" y="5222"/>
                    <a:pt x="1114" y="5255"/>
                    <a:pt x="1087" y="5255"/>
                  </a:cubicBezTo>
                  <a:lnTo>
                    <a:pt x="989" y="5255"/>
                  </a:lnTo>
                  <a:cubicBezTo>
                    <a:pt x="956" y="5255"/>
                    <a:pt x="935" y="5222"/>
                    <a:pt x="935" y="5173"/>
                  </a:cubicBezTo>
                  <a:lnTo>
                    <a:pt x="898" y="1648"/>
                  </a:lnTo>
                  <a:cubicBezTo>
                    <a:pt x="898" y="1599"/>
                    <a:pt x="871" y="1566"/>
                    <a:pt x="844" y="1566"/>
                  </a:cubicBezTo>
                  <a:lnTo>
                    <a:pt x="763" y="1566"/>
                  </a:lnTo>
                  <a:close/>
                  <a:moveTo>
                    <a:pt x="9391" y="2806"/>
                  </a:moveTo>
                  <a:cubicBezTo>
                    <a:pt x="12307" y="2806"/>
                    <a:pt x="14668" y="6406"/>
                    <a:pt x="14668" y="10834"/>
                  </a:cubicBezTo>
                  <a:cubicBezTo>
                    <a:pt x="14668" y="15262"/>
                    <a:pt x="12307" y="18859"/>
                    <a:pt x="9391" y="18859"/>
                  </a:cubicBezTo>
                  <a:cubicBezTo>
                    <a:pt x="6475" y="18859"/>
                    <a:pt x="4116" y="15262"/>
                    <a:pt x="4116" y="10834"/>
                  </a:cubicBezTo>
                  <a:cubicBezTo>
                    <a:pt x="4116" y="6406"/>
                    <a:pt x="6480" y="2806"/>
                    <a:pt x="9391" y="2806"/>
                  </a:cubicBezTo>
                  <a:close/>
                  <a:moveTo>
                    <a:pt x="9391" y="3291"/>
                  </a:moveTo>
                  <a:cubicBezTo>
                    <a:pt x="6653" y="3291"/>
                    <a:pt x="4435" y="6669"/>
                    <a:pt x="4435" y="10834"/>
                  </a:cubicBezTo>
                  <a:cubicBezTo>
                    <a:pt x="4435" y="14999"/>
                    <a:pt x="6653" y="18374"/>
                    <a:pt x="9391" y="18374"/>
                  </a:cubicBezTo>
                  <a:cubicBezTo>
                    <a:pt x="12129" y="18374"/>
                    <a:pt x="14349" y="14999"/>
                    <a:pt x="14349" y="10834"/>
                  </a:cubicBezTo>
                  <a:cubicBezTo>
                    <a:pt x="14349" y="6669"/>
                    <a:pt x="12129" y="3291"/>
                    <a:pt x="9391" y="3291"/>
                  </a:cubicBezTo>
                  <a:close/>
                  <a:moveTo>
                    <a:pt x="20365" y="4483"/>
                  </a:moveTo>
                  <a:cubicBezTo>
                    <a:pt x="19641" y="4483"/>
                    <a:pt x="19128" y="5583"/>
                    <a:pt x="19128" y="6947"/>
                  </a:cubicBezTo>
                  <a:cubicBezTo>
                    <a:pt x="19128" y="7892"/>
                    <a:pt x="19338" y="9049"/>
                    <a:pt x="19754" y="9674"/>
                  </a:cubicBezTo>
                  <a:cubicBezTo>
                    <a:pt x="19975" y="10002"/>
                    <a:pt x="20061" y="10447"/>
                    <a:pt x="20056" y="10924"/>
                  </a:cubicBezTo>
                  <a:lnTo>
                    <a:pt x="19933" y="20626"/>
                  </a:lnTo>
                  <a:cubicBezTo>
                    <a:pt x="19927" y="20888"/>
                    <a:pt x="20067" y="21103"/>
                    <a:pt x="20240" y="21103"/>
                  </a:cubicBezTo>
                  <a:lnTo>
                    <a:pt x="20493" y="21103"/>
                  </a:lnTo>
                  <a:cubicBezTo>
                    <a:pt x="20666" y="21103"/>
                    <a:pt x="20802" y="20888"/>
                    <a:pt x="20802" y="20626"/>
                  </a:cubicBezTo>
                  <a:lnTo>
                    <a:pt x="20672" y="10916"/>
                  </a:lnTo>
                  <a:cubicBezTo>
                    <a:pt x="20666" y="10448"/>
                    <a:pt x="20753" y="9994"/>
                    <a:pt x="20974" y="9666"/>
                  </a:cubicBezTo>
                  <a:cubicBezTo>
                    <a:pt x="21390" y="9050"/>
                    <a:pt x="21600" y="7884"/>
                    <a:pt x="21600" y="6947"/>
                  </a:cubicBezTo>
                  <a:cubicBezTo>
                    <a:pt x="21600" y="5592"/>
                    <a:pt x="21088" y="4483"/>
                    <a:pt x="20365" y="4483"/>
                  </a:cubicBezTo>
                  <a:close/>
                </a:path>
              </a:pathLst>
            </a:custGeom>
            <a:solidFill>
              <a:schemeClr val="accent5">
                <a:hueOff val="-82419"/>
                <a:satOff val="-9513"/>
                <a:lumOff val="-1634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0" name="focus on the most useful comments"/>
            <p:cNvSpPr txBox="1"/>
            <p:nvPr/>
          </p:nvSpPr>
          <p:spPr>
            <a:xfrm>
              <a:off x="2172336" y="122227"/>
              <a:ext cx="9022436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1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focus on the most useful comments</a:t>
              </a:r>
            </a:p>
          </p:txBody>
        </p:sp>
      </p:grpSp>
      <p:grpSp>
        <p:nvGrpSpPr>
          <p:cNvPr id="164" name="Group"/>
          <p:cNvGrpSpPr/>
          <p:nvPr/>
        </p:nvGrpSpPr>
        <p:grpSpPr>
          <a:xfrm>
            <a:off x="950266" y="6605359"/>
            <a:ext cx="8522214" cy="1325536"/>
            <a:chOff x="0" y="0"/>
            <a:chExt cx="8522212" cy="1325534"/>
          </a:xfrm>
        </p:grpSpPr>
        <p:sp>
          <p:nvSpPr>
            <p:cNvPr id="162" name="make informed decisions"/>
            <p:cNvSpPr txBox="1"/>
            <p:nvPr/>
          </p:nvSpPr>
          <p:spPr>
            <a:xfrm>
              <a:off x="2153263" y="302020"/>
              <a:ext cx="6368950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1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make informed decisions</a:t>
              </a:r>
            </a:p>
          </p:txBody>
        </p:sp>
        <p:sp>
          <p:nvSpPr>
            <p:cNvPr id="163" name="Thumbs Up"/>
            <p:cNvSpPr/>
            <p:nvPr/>
          </p:nvSpPr>
          <p:spPr>
            <a:xfrm>
              <a:off x="-1" y="0"/>
              <a:ext cx="1209120" cy="13255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0" h="21599" extrusionOk="0">
                  <a:moveTo>
                    <a:pt x="8533" y="0"/>
                  </a:moveTo>
                  <a:cubicBezTo>
                    <a:pt x="8363" y="1"/>
                    <a:pt x="8192" y="58"/>
                    <a:pt x="8054" y="179"/>
                  </a:cubicBezTo>
                  <a:cubicBezTo>
                    <a:pt x="7531" y="638"/>
                    <a:pt x="6970" y="1441"/>
                    <a:pt x="7087" y="2734"/>
                  </a:cubicBezTo>
                  <a:cubicBezTo>
                    <a:pt x="7292" y="4997"/>
                    <a:pt x="9344" y="5714"/>
                    <a:pt x="7908" y="8149"/>
                  </a:cubicBezTo>
                  <a:cubicBezTo>
                    <a:pt x="7908" y="8149"/>
                    <a:pt x="6742" y="8020"/>
                    <a:pt x="4459" y="8430"/>
                  </a:cubicBezTo>
                  <a:cubicBezTo>
                    <a:pt x="2536" y="8776"/>
                    <a:pt x="1728" y="8552"/>
                    <a:pt x="884" y="8969"/>
                  </a:cubicBezTo>
                  <a:cubicBezTo>
                    <a:pt x="-570" y="9687"/>
                    <a:pt x="-101" y="11442"/>
                    <a:pt x="1349" y="12003"/>
                  </a:cubicBezTo>
                  <a:cubicBezTo>
                    <a:pt x="110" y="12750"/>
                    <a:pt x="-255" y="14477"/>
                    <a:pt x="1873" y="15239"/>
                  </a:cubicBezTo>
                  <a:cubicBezTo>
                    <a:pt x="682" y="16392"/>
                    <a:pt x="668" y="17858"/>
                    <a:pt x="2539" y="18352"/>
                  </a:cubicBezTo>
                  <a:cubicBezTo>
                    <a:pt x="1295" y="19566"/>
                    <a:pt x="2436" y="21027"/>
                    <a:pt x="3759" y="21027"/>
                  </a:cubicBezTo>
                  <a:cubicBezTo>
                    <a:pt x="13755" y="21027"/>
                    <a:pt x="12101" y="20342"/>
                    <a:pt x="15234" y="20342"/>
                  </a:cubicBezTo>
                  <a:cubicBezTo>
                    <a:pt x="18665" y="20342"/>
                    <a:pt x="21030" y="21599"/>
                    <a:pt x="21030" y="21599"/>
                  </a:cubicBezTo>
                  <a:lnTo>
                    <a:pt x="21030" y="11829"/>
                  </a:lnTo>
                  <a:cubicBezTo>
                    <a:pt x="21030" y="11829"/>
                    <a:pt x="18103" y="11058"/>
                    <a:pt x="16154" y="10113"/>
                  </a:cubicBezTo>
                  <a:cubicBezTo>
                    <a:pt x="15350" y="9722"/>
                    <a:pt x="14504" y="9210"/>
                    <a:pt x="13676" y="6613"/>
                  </a:cubicBezTo>
                  <a:cubicBezTo>
                    <a:pt x="12912" y="4218"/>
                    <a:pt x="11140" y="3961"/>
                    <a:pt x="10515" y="2980"/>
                  </a:cubicBezTo>
                  <a:cubicBezTo>
                    <a:pt x="10128" y="2452"/>
                    <a:pt x="9578" y="1231"/>
                    <a:pt x="9220" y="425"/>
                  </a:cubicBezTo>
                  <a:cubicBezTo>
                    <a:pt x="9099" y="153"/>
                    <a:pt x="8817" y="-1"/>
                    <a:pt x="8533" y="0"/>
                  </a:cubicBezTo>
                  <a:close/>
                </a:path>
              </a:pathLst>
            </a:custGeom>
            <a:solidFill>
              <a:schemeClr val="accent5">
                <a:hueOff val="-82419"/>
                <a:satOff val="-9513"/>
                <a:lumOff val="-1634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2" animBg="1" advAuto="0"/>
      <p:bldP spid="161" grpId="1" animBg="1" advAuto="0"/>
      <p:bldP spid="164" grpId="3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ataset"/>
          <p:cNvSpPr txBox="1"/>
          <p:nvPr/>
        </p:nvSpPr>
        <p:spPr>
          <a:xfrm>
            <a:off x="801060" y="834504"/>
            <a:ext cx="2859869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Dataset</a:t>
            </a:r>
          </a:p>
        </p:txBody>
      </p:sp>
      <p:sp>
        <p:nvSpPr>
          <p:cNvPr id="167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8" name="Restaurant reviews only…"/>
          <p:cNvSpPr txBox="1"/>
          <p:nvPr/>
        </p:nvSpPr>
        <p:spPr>
          <a:xfrm>
            <a:off x="3228247" y="6693107"/>
            <a:ext cx="6218468" cy="13564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1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Restaurant reviews only</a:t>
            </a:r>
          </a:p>
          <a:p>
            <a:pPr>
              <a:defRPr sz="41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~750k reviews</a:t>
            </a:r>
          </a:p>
        </p:txBody>
      </p:sp>
      <p:sp>
        <p:nvSpPr>
          <p:cNvPr id="169" name="Yelp Open Dataset…"/>
          <p:cNvSpPr txBox="1"/>
          <p:nvPr/>
        </p:nvSpPr>
        <p:spPr>
          <a:xfrm>
            <a:off x="3912968" y="3644883"/>
            <a:ext cx="4849026" cy="13564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1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Yelp Open Dataset</a:t>
            </a:r>
          </a:p>
          <a:p>
            <a:pPr>
              <a:defRPr sz="41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~5M reviews</a:t>
            </a:r>
          </a:p>
        </p:txBody>
      </p:sp>
      <p:sp>
        <p:nvSpPr>
          <p:cNvPr id="170" name="Arrow"/>
          <p:cNvSpPr/>
          <p:nvPr/>
        </p:nvSpPr>
        <p:spPr>
          <a:xfrm rot="5400000">
            <a:off x="5621374" y="5295494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1" name="Setting"/>
          <p:cNvSpPr/>
          <p:nvPr/>
        </p:nvSpPr>
        <p:spPr>
          <a:xfrm>
            <a:off x="2937002" y="2634993"/>
            <a:ext cx="1186711" cy="7798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18325" y="0"/>
                </a:moveTo>
                <a:cubicBezTo>
                  <a:pt x="18228" y="-4"/>
                  <a:pt x="18110" y="120"/>
                  <a:pt x="18021" y="383"/>
                </a:cubicBezTo>
                <a:cubicBezTo>
                  <a:pt x="17924" y="678"/>
                  <a:pt x="17108" y="2601"/>
                  <a:pt x="17076" y="8927"/>
                </a:cubicBezTo>
                <a:cubicBezTo>
                  <a:pt x="17076" y="9189"/>
                  <a:pt x="17141" y="9436"/>
                  <a:pt x="17265" y="9625"/>
                </a:cubicBezTo>
                <a:lnTo>
                  <a:pt x="17530" y="10028"/>
                </a:lnTo>
                <a:cubicBezTo>
                  <a:pt x="17730" y="10332"/>
                  <a:pt x="17837" y="10743"/>
                  <a:pt x="17832" y="11170"/>
                </a:cubicBezTo>
                <a:lnTo>
                  <a:pt x="17680" y="20633"/>
                </a:lnTo>
                <a:cubicBezTo>
                  <a:pt x="17675" y="20896"/>
                  <a:pt x="17816" y="21111"/>
                  <a:pt x="17989" y="21111"/>
                </a:cubicBezTo>
                <a:lnTo>
                  <a:pt x="18350" y="21111"/>
                </a:lnTo>
                <a:lnTo>
                  <a:pt x="18350" y="21093"/>
                </a:lnTo>
                <a:cubicBezTo>
                  <a:pt x="18523" y="21093"/>
                  <a:pt x="18657" y="20880"/>
                  <a:pt x="18657" y="20626"/>
                </a:cubicBezTo>
                <a:cubicBezTo>
                  <a:pt x="18635" y="17323"/>
                  <a:pt x="18495" y="834"/>
                  <a:pt x="18495" y="383"/>
                </a:cubicBezTo>
                <a:cubicBezTo>
                  <a:pt x="18495" y="136"/>
                  <a:pt x="18421" y="4"/>
                  <a:pt x="18325" y="0"/>
                </a:cubicBezTo>
                <a:close/>
                <a:moveTo>
                  <a:pt x="9391" y="72"/>
                </a:moveTo>
                <a:cubicBezTo>
                  <a:pt x="5481" y="72"/>
                  <a:pt x="2317" y="4894"/>
                  <a:pt x="2317" y="10834"/>
                </a:cubicBezTo>
                <a:cubicBezTo>
                  <a:pt x="2317" y="16774"/>
                  <a:pt x="5487" y="21596"/>
                  <a:pt x="9391" y="21596"/>
                </a:cubicBezTo>
                <a:cubicBezTo>
                  <a:pt x="13301" y="21596"/>
                  <a:pt x="16465" y="16774"/>
                  <a:pt x="16465" y="10834"/>
                </a:cubicBezTo>
                <a:cubicBezTo>
                  <a:pt x="16465" y="4894"/>
                  <a:pt x="13301" y="72"/>
                  <a:pt x="9391" y="72"/>
                </a:cubicBezTo>
                <a:close/>
                <a:moveTo>
                  <a:pt x="763" y="1566"/>
                </a:moveTo>
                <a:cubicBezTo>
                  <a:pt x="730" y="1566"/>
                  <a:pt x="709" y="1599"/>
                  <a:pt x="709" y="1648"/>
                </a:cubicBezTo>
                <a:lnTo>
                  <a:pt x="633" y="5173"/>
                </a:lnTo>
                <a:cubicBezTo>
                  <a:pt x="633" y="5222"/>
                  <a:pt x="606" y="5255"/>
                  <a:pt x="579" y="5255"/>
                </a:cubicBezTo>
                <a:lnTo>
                  <a:pt x="476" y="5255"/>
                </a:lnTo>
                <a:cubicBezTo>
                  <a:pt x="443" y="5255"/>
                  <a:pt x="422" y="5214"/>
                  <a:pt x="422" y="5173"/>
                </a:cubicBezTo>
                <a:lnTo>
                  <a:pt x="449" y="1656"/>
                </a:lnTo>
                <a:cubicBezTo>
                  <a:pt x="449" y="1607"/>
                  <a:pt x="422" y="1574"/>
                  <a:pt x="395" y="1574"/>
                </a:cubicBezTo>
                <a:lnTo>
                  <a:pt x="304" y="1574"/>
                </a:lnTo>
                <a:cubicBezTo>
                  <a:pt x="277" y="1574"/>
                  <a:pt x="250" y="1607"/>
                  <a:pt x="250" y="1648"/>
                </a:cubicBezTo>
                <a:lnTo>
                  <a:pt x="0" y="6791"/>
                </a:lnTo>
                <a:cubicBezTo>
                  <a:pt x="0" y="7053"/>
                  <a:pt x="65" y="7308"/>
                  <a:pt x="189" y="7489"/>
                </a:cubicBezTo>
                <a:lnTo>
                  <a:pt x="454" y="7892"/>
                </a:lnTo>
                <a:cubicBezTo>
                  <a:pt x="654" y="8196"/>
                  <a:pt x="761" y="8607"/>
                  <a:pt x="756" y="9034"/>
                </a:cubicBezTo>
                <a:lnTo>
                  <a:pt x="574" y="20610"/>
                </a:lnTo>
                <a:cubicBezTo>
                  <a:pt x="568" y="20873"/>
                  <a:pt x="720" y="21085"/>
                  <a:pt x="898" y="21085"/>
                </a:cubicBezTo>
                <a:lnTo>
                  <a:pt x="1168" y="21085"/>
                </a:lnTo>
                <a:cubicBezTo>
                  <a:pt x="1351" y="21085"/>
                  <a:pt x="1497" y="20873"/>
                  <a:pt x="1492" y="20610"/>
                </a:cubicBezTo>
                <a:lnTo>
                  <a:pt x="1318" y="9042"/>
                </a:lnTo>
                <a:cubicBezTo>
                  <a:pt x="1313" y="8615"/>
                  <a:pt x="1420" y="8195"/>
                  <a:pt x="1620" y="7900"/>
                </a:cubicBezTo>
                <a:lnTo>
                  <a:pt x="1885" y="7497"/>
                </a:lnTo>
                <a:cubicBezTo>
                  <a:pt x="2009" y="7308"/>
                  <a:pt x="2074" y="7061"/>
                  <a:pt x="2074" y="6798"/>
                </a:cubicBezTo>
                <a:lnTo>
                  <a:pt x="1826" y="1648"/>
                </a:lnTo>
                <a:cubicBezTo>
                  <a:pt x="1826" y="1607"/>
                  <a:pt x="1799" y="1574"/>
                  <a:pt x="1772" y="1574"/>
                </a:cubicBezTo>
                <a:lnTo>
                  <a:pt x="1681" y="1574"/>
                </a:lnTo>
                <a:cubicBezTo>
                  <a:pt x="1648" y="1574"/>
                  <a:pt x="1627" y="1615"/>
                  <a:pt x="1627" y="1656"/>
                </a:cubicBezTo>
                <a:lnTo>
                  <a:pt x="1654" y="5173"/>
                </a:lnTo>
                <a:cubicBezTo>
                  <a:pt x="1654" y="5222"/>
                  <a:pt x="1627" y="5255"/>
                  <a:pt x="1600" y="5255"/>
                </a:cubicBezTo>
                <a:lnTo>
                  <a:pt x="1502" y="5255"/>
                </a:lnTo>
                <a:cubicBezTo>
                  <a:pt x="1469" y="5255"/>
                  <a:pt x="1448" y="5222"/>
                  <a:pt x="1448" y="5173"/>
                </a:cubicBezTo>
                <a:lnTo>
                  <a:pt x="1372" y="1648"/>
                </a:lnTo>
                <a:cubicBezTo>
                  <a:pt x="1372" y="1599"/>
                  <a:pt x="1345" y="1566"/>
                  <a:pt x="1318" y="1566"/>
                </a:cubicBezTo>
                <a:lnTo>
                  <a:pt x="1232" y="1566"/>
                </a:lnTo>
                <a:cubicBezTo>
                  <a:pt x="1199" y="1566"/>
                  <a:pt x="1178" y="1599"/>
                  <a:pt x="1178" y="1648"/>
                </a:cubicBezTo>
                <a:lnTo>
                  <a:pt x="1141" y="5173"/>
                </a:lnTo>
                <a:cubicBezTo>
                  <a:pt x="1141" y="5222"/>
                  <a:pt x="1114" y="5255"/>
                  <a:pt x="1087" y="5255"/>
                </a:cubicBezTo>
                <a:lnTo>
                  <a:pt x="989" y="5255"/>
                </a:lnTo>
                <a:cubicBezTo>
                  <a:pt x="956" y="5255"/>
                  <a:pt x="935" y="5222"/>
                  <a:pt x="935" y="5173"/>
                </a:cubicBezTo>
                <a:lnTo>
                  <a:pt x="898" y="1648"/>
                </a:lnTo>
                <a:cubicBezTo>
                  <a:pt x="898" y="1599"/>
                  <a:pt x="871" y="1566"/>
                  <a:pt x="844" y="1566"/>
                </a:cubicBezTo>
                <a:lnTo>
                  <a:pt x="763" y="1566"/>
                </a:lnTo>
                <a:close/>
                <a:moveTo>
                  <a:pt x="9391" y="2806"/>
                </a:moveTo>
                <a:cubicBezTo>
                  <a:pt x="12307" y="2806"/>
                  <a:pt x="14668" y="6406"/>
                  <a:pt x="14668" y="10834"/>
                </a:cubicBezTo>
                <a:cubicBezTo>
                  <a:pt x="14668" y="15262"/>
                  <a:pt x="12307" y="18859"/>
                  <a:pt x="9391" y="18859"/>
                </a:cubicBezTo>
                <a:cubicBezTo>
                  <a:pt x="6475" y="18859"/>
                  <a:pt x="4116" y="15262"/>
                  <a:pt x="4116" y="10834"/>
                </a:cubicBezTo>
                <a:cubicBezTo>
                  <a:pt x="4116" y="6406"/>
                  <a:pt x="6480" y="2806"/>
                  <a:pt x="9391" y="2806"/>
                </a:cubicBezTo>
                <a:close/>
                <a:moveTo>
                  <a:pt x="9391" y="3291"/>
                </a:moveTo>
                <a:cubicBezTo>
                  <a:pt x="6653" y="3291"/>
                  <a:pt x="4435" y="6669"/>
                  <a:pt x="4435" y="10834"/>
                </a:cubicBezTo>
                <a:cubicBezTo>
                  <a:pt x="4435" y="14999"/>
                  <a:pt x="6653" y="18374"/>
                  <a:pt x="9391" y="18374"/>
                </a:cubicBezTo>
                <a:cubicBezTo>
                  <a:pt x="12129" y="18374"/>
                  <a:pt x="14349" y="14999"/>
                  <a:pt x="14349" y="10834"/>
                </a:cubicBezTo>
                <a:cubicBezTo>
                  <a:pt x="14349" y="6669"/>
                  <a:pt x="12129" y="3291"/>
                  <a:pt x="9391" y="3291"/>
                </a:cubicBezTo>
                <a:close/>
                <a:moveTo>
                  <a:pt x="20365" y="4483"/>
                </a:moveTo>
                <a:cubicBezTo>
                  <a:pt x="19641" y="4483"/>
                  <a:pt x="19128" y="5583"/>
                  <a:pt x="19128" y="6947"/>
                </a:cubicBezTo>
                <a:cubicBezTo>
                  <a:pt x="19128" y="7892"/>
                  <a:pt x="19338" y="9049"/>
                  <a:pt x="19754" y="9674"/>
                </a:cubicBezTo>
                <a:cubicBezTo>
                  <a:pt x="19975" y="10002"/>
                  <a:pt x="20061" y="10447"/>
                  <a:pt x="20056" y="10924"/>
                </a:cubicBezTo>
                <a:lnTo>
                  <a:pt x="19933" y="20626"/>
                </a:lnTo>
                <a:cubicBezTo>
                  <a:pt x="19927" y="20888"/>
                  <a:pt x="20067" y="21103"/>
                  <a:pt x="20240" y="21103"/>
                </a:cubicBezTo>
                <a:lnTo>
                  <a:pt x="20493" y="21103"/>
                </a:lnTo>
                <a:cubicBezTo>
                  <a:pt x="20666" y="21103"/>
                  <a:pt x="20802" y="20888"/>
                  <a:pt x="20802" y="20626"/>
                </a:cubicBezTo>
                <a:lnTo>
                  <a:pt x="20672" y="10916"/>
                </a:lnTo>
                <a:cubicBezTo>
                  <a:pt x="20666" y="10448"/>
                  <a:pt x="20753" y="9994"/>
                  <a:pt x="20974" y="9666"/>
                </a:cubicBezTo>
                <a:cubicBezTo>
                  <a:pt x="21390" y="9050"/>
                  <a:pt x="21600" y="7884"/>
                  <a:pt x="21600" y="6947"/>
                </a:cubicBezTo>
                <a:cubicBezTo>
                  <a:pt x="21600" y="5592"/>
                  <a:pt x="21088" y="4483"/>
                  <a:pt x="20365" y="4483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2" name="Medical Cross"/>
          <p:cNvSpPr/>
          <p:nvPr/>
        </p:nvSpPr>
        <p:spPr>
          <a:xfrm>
            <a:off x="8412817" y="2487788"/>
            <a:ext cx="927101" cy="927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8005" y="3400"/>
                </a:moveTo>
                <a:lnTo>
                  <a:pt x="13596" y="3400"/>
                </a:lnTo>
                <a:lnTo>
                  <a:pt x="13596" y="8006"/>
                </a:lnTo>
                <a:lnTo>
                  <a:pt x="18201" y="8006"/>
                </a:lnTo>
                <a:lnTo>
                  <a:pt x="18201" y="13595"/>
                </a:lnTo>
                <a:lnTo>
                  <a:pt x="13596" y="13595"/>
                </a:lnTo>
                <a:lnTo>
                  <a:pt x="13596" y="18201"/>
                </a:lnTo>
                <a:lnTo>
                  <a:pt x="8005" y="18201"/>
                </a:lnTo>
                <a:lnTo>
                  <a:pt x="8005" y="13595"/>
                </a:lnTo>
                <a:lnTo>
                  <a:pt x="3400" y="13595"/>
                </a:lnTo>
                <a:lnTo>
                  <a:pt x="3400" y="8006"/>
                </a:lnTo>
                <a:lnTo>
                  <a:pt x="8005" y="8006"/>
                </a:lnTo>
                <a:lnTo>
                  <a:pt x="8005" y="3400"/>
                </a:ln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3" name="Store"/>
          <p:cNvSpPr/>
          <p:nvPr/>
        </p:nvSpPr>
        <p:spPr>
          <a:xfrm>
            <a:off x="4790717" y="2516204"/>
            <a:ext cx="1101382" cy="8986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01" y="0"/>
                </a:moveTo>
                <a:lnTo>
                  <a:pt x="5901" y="3628"/>
                </a:lnTo>
                <a:lnTo>
                  <a:pt x="7055" y="3628"/>
                </a:lnTo>
                <a:lnTo>
                  <a:pt x="7055" y="4787"/>
                </a:lnTo>
                <a:lnTo>
                  <a:pt x="2174" y="4787"/>
                </a:lnTo>
                <a:lnTo>
                  <a:pt x="0" y="9742"/>
                </a:lnTo>
                <a:cubicBezTo>
                  <a:pt x="0" y="10276"/>
                  <a:pt x="355" y="10709"/>
                  <a:pt x="791" y="10709"/>
                </a:cubicBezTo>
                <a:cubicBezTo>
                  <a:pt x="1168" y="10709"/>
                  <a:pt x="1481" y="10387"/>
                  <a:pt x="1560" y="9955"/>
                </a:cubicBezTo>
                <a:cubicBezTo>
                  <a:pt x="1639" y="10387"/>
                  <a:pt x="1954" y="10709"/>
                  <a:pt x="2331" y="10709"/>
                </a:cubicBezTo>
                <a:cubicBezTo>
                  <a:pt x="2707" y="10709"/>
                  <a:pt x="3021" y="10387"/>
                  <a:pt x="3100" y="9955"/>
                </a:cubicBezTo>
                <a:cubicBezTo>
                  <a:pt x="3179" y="10387"/>
                  <a:pt x="3494" y="10709"/>
                  <a:pt x="3871" y="10709"/>
                </a:cubicBezTo>
                <a:cubicBezTo>
                  <a:pt x="4247" y="10709"/>
                  <a:pt x="4561" y="10387"/>
                  <a:pt x="4640" y="9955"/>
                </a:cubicBezTo>
                <a:cubicBezTo>
                  <a:pt x="4719" y="10387"/>
                  <a:pt x="5034" y="10709"/>
                  <a:pt x="5411" y="10709"/>
                </a:cubicBezTo>
                <a:cubicBezTo>
                  <a:pt x="5787" y="10709"/>
                  <a:pt x="6101" y="10387"/>
                  <a:pt x="6180" y="9955"/>
                </a:cubicBezTo>
                <a:cubicBezTo>
                  <a:pt x="6259" y="10387"/>
                  <a:pt x="6574" y="10709"/>
                  <a:pt x="6950" y="10709"/>
                </a:cubicBezTo>
                <a:cubicBezTo>
                  <a:pt x="7327" y="10709"/>
                  <a:pt x="7642" y="10387"/>
                  <a:pt x="7721" y="9955"/>
                </a:cubicBezTo>
                <a:cubicBezTo>
                  <a:pt x="7800" y="10387"/>
                  <a:pt x="8114" y="10709"/>
                  <a:pt x="8490" y="10709"/>
                </a:cubicBezTo>
                <a:cubicBezTo>
                  <a:pt x="8867" y="10709"/>
                  <a:pt x="9182" y="10387"/>
                  <a:pt x="9261" y="9955"/>
                </a:cubicBezTo>
                <a:cubicBezTo>
                  <a:pt x="9340" y="10387"/>
                  <a:pt x="9654" y="10709"/>
                  <a:pt x="10030" y="10709"/>
                </a:cubicBezTo>
                <a:cubicBezTo>
                  <a:pt x="10407" y="10709"/>
                  <a:pt x="10722" y="10387"/>
                  <a:pt x="10801" y="9955"/>
                </a:cubicBezTo>
                <a:cubicBezTo>
                  <a:pt x="10880" y="10387"/>
                  <a:pt x="11193" y="10709"/>
                  <a:pt x="11570" y="10709"/>
                </a:cubicBezTo>
                <a:cubicBezTo>
                  <a:pt x="11946" y="10709"/>
                  <a:pt x="12262" y="10387"/>
                  <a:pt x="12341" y="9955"/>
                </a:cubicBezTo>
                <a:cubicBezTo>
                  <a:pt x="12420" y="10387"/>
                  <a:pt x="12733" y="10709"/>
                  <a:pt x="13110" y="10709"/>
                </a:cubicBezTo>
                <a:cubicBezTo>
                  <a:pt x="13486" y="10709"/>
                  <a:pt x="13801" y="10387"/>
                  <a:pt x="13881" y="9955"/>
                </a:cubicBezTo>
                <a:cubicBezTo>
                  <a:pt x="13960" y="10387"/>
                  <a:pt x="14273" y="10709"/>
                  <a:pt x="14650" y="10709"/>
                </a:cubicBezTo>
                <a:cubicBezTo>
                  <a:pt x="15026" y="10709"/>
                  <a:pt x="15341" y="10387"/>
                  <a:pt x="15420" y="9955"/>
                </a:cubicBezTo>
                <a:cubicBezTo>
                  <a:pt x="15499" y="10387"/>
                  <a:pt x="15815" y="10709"/>
                  <a:pt x="16191" y="10709"/>
                </a:cubicBezTo>
                <a:cubicBezTo>
                  <a:pt x="16568" y="10709"/>
                  <a:pt x="16881" y="10387"/>
                  <a:pt x="16960" y="9955"/>
                </a:cubicBezTo>
                <a:cubicBezTo>
                  <a:pt x="17039" y="10387"/>
                  <a:pt x="17354" y="10709"/>
                  <a:pt x="17731" y="10709"/>
                </a:cubicBezTo>
                <a:cubicBezTo>
                  <a:pt x="18107" y="10709"/>
                  <a:pt x="18421" y="10387"/>
                  <a:pt x="18500" y="9955"/>
                </a:cubicBezTo>
                <a:cubicBezTo>
                  <a:pt x="18579" y="10387"/>
                  <a:pt x="18894" y="10709"/>
                  <a:pt x="19271" y="10709"/>
                </a:cubicBezTo>
                <a:cubicBezTo>
                  <a:pt x="19647" y="10709"/>
                  <a:pt x="19961" y="10387"/>
                  <a:pt x="20040" y="9955"/>
                </a:cubicBezTo>
                <a:cubicBezTo>
                  <a:pt x="20119" y="10387"/>
                  <a:pt x="20434" y="10709"/>
                  <a:pt x="20811" y="10709"/>
                </a:cubicBezTo>
                <a:cubicBezTo>
                  <a:pt x="21247" y="10709"/>
                  <a:pt x="21600" y="10276"/>
                  <a:pt x="21600" y="9742"/>
                </a:cubicBezTo>
                <a:lnTo>
                  <a:pt x="19428" y="4787"/>
                </a:lnTo>
                <a:lnTo>
                  <a:pt x="14545" y="4787"/>
                </a:lnTo>
                <a:lnTo>
                  <a:pt x="14545" y="3628"/>
                </a:lnTo>
                <a:lnTo>
                  <a:pt x="15699" y="3628"/>
                </a:lnTo>
                <a:lnTo>
                  <a:pt x="15699" y="0"/>
                </a:lnTo>
                <a:lnTo>
                  <a:pt x="5901" y="0"/>
                </a:lnTo>
                <a:close/>
                <a:moveTo>
                  <a:pt x="7876" y="3628"/>
                </a:moveTo>
                <a:lnTo>
                  <a:pt x="13724" y="3628"/>
                </a:lnTo>
                <a:lnTo>
                  <a:pt x="13724" y="4787"/>
                </a:lnTo>
                <a:lnTo>
                  <a:pt x="7876" y="4787"/>
                </a:lnTo>
                <a:lnTo>
                  <a:pt x="7876" y="3628"/>
                </a:lnTo>
                <a:close/>
                <a:moveTo>
                  <a:pt x="1224" y="11763"/>
                </a:moveTo>
                <a:lnTo>
                  <a:pt x="1224" y="19095"/>
                </a:lnTo>
                <a:lnTo>
                  <a:pt x="9484" y="19095"/>
                </a:lnTo>
                <a:lnTo>
                  <a:pt x="9484" y="13117"/>
                </a:lnTo>
                <a:lnTo>
                  <a:pt x="12116" y="13117"/>
                </a:lnTo>
                <a:lnTo>
                  <a:pt x="12116" y="19095"/>
                </a:lnTo>
                <a:lnTo>
                  <a:pt x="20377" y="19095"/>
                </a:lnTo>
                <a:lnTo>
                  <a:pt x="20377" y="11763"/>
                </a:lnTo>
                <a:lnTo>
                  <a:pt x="1224" y="11763"/>
                </a:lnTo>
                <a:close/>
                <a:moveTo>
                  <a:pt x="2371" y="13117"/>
                </a:moveTo>
                <a:lnTo>
                  <a:pt x="5004" y="13117"/>
                </a:lnTo>
                <a:lnTo>
                  <a:pt x="5004" y="16302"/>
                </a:lnTo>
                <a:lnTo>
                  <a:pt x="2371" y="16302"/>
                </a:lnTo>
                <a:lnTo>
                  <a:pt x="2371" y="13117"/>
                </a:lnTo>
                <a:close/>
                <a:moveTo>
                  <a:pt x="5928" y="13117"/>
                </a:moveTo>
                <a:lnTo>
                  <a:pt x="8561" y="13117"/>
                </a:lnTo>
                <a:lnTo>
                  <a:pt x="8561" y="16302"/>
                </a:lnTo>
                <a:lnTo>
                  <a:pt x="5928" y="16302"/>
                </a:lnTo>
                <a:lnTo>
                  <a:pt x="5928" y="13117"/>
                </a:lnTo>
                <a:close/>
                <a:moveTo>
                  <a:pt x="13041" y="13117"/>
                </a:moveTo>
                <a:lnTo>
                  <a:pt x="15673" y="13117"/>
                </a:lnTo>
                <a:lnTo>
                  <a:pt x="15673" y="16302"/>
                </a:lnTo>
                <a:lnTo>
                  <a:pt x="13041" y="16302"/>
                </a:lnTo>
                <a:lnTo>
                  <a:pt x="13041" y="13117"/>
                </a:lnTo>
                <a:close/>
                <a:moveTo>
                  <a:pt x="16598" y="13117"/>
                </a:moveTo>
                <a:lnTo>
                  <a:pt x="19230" y="13117"/>
                </a:lnTo>
                <a:lnTo>
                  <a:pt x="19230" y="16302"/>
                </a:lnTo>
                <a:lnTo>
                  <a:pt x="16598" y="16302"/>
                </a:lnTo>
                <a:lnTo>
                  <a:pt x="16598" y="13117"/>
                </a:lnTo>
                <a:close/>
                <a:moveTo>
                  <a:pt x="11270" y="15428"/>
                </a:moveTo>
                <a:lnTo>
                  <a:pt x="11270" y="17177"/>
                </a:lnTo>
                <a:lnTo>
                  <a:pt x="11764" y="17177"/>
                </a:lnTo>
                <a:lnTo>
                  <a:pt x="11764" y="15428"/>
                </a:lnTo>
                <a:lnTo>
                  <a:pt x="11270" y="15428"/>
                </a:lnTo>
                <a:close/>
                <a:moveTo>
                  <a:pt x="19" y="20290"/>
                </a:moveTo>
                <a:lnTo>
                  <a:pt x="19" y="21600"/>
                </a:lnTo>
                <a:lnTo>
                  <a:pt x="21581" y="21600"/>
                </a:lnTo>
                <a:lnTo>
                  <a:pt x="21581" y="20290"/>
                </a:lnTo>
                <a:lnTo>
                  <a:pt x="19" y="20290"/>
                </a:ln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4" name="Theater Masks"/>
          <p:cNvSpPr/>
          <p:nvPr/>
        </p:nvSpPr>
        <p:spPr>
          <a:xfrm>
            <a:off x="6559102" y="2608493"/>
            <a:ext cx="1186712" cy="7141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5" h="21414" extrusionOk="0">
                <a:moveTo>
                  <a:pt x="9176" y="2"/>
                </a:moveTo>
                <a:cubicBezTo>
                  <a:pt x="9064" y="-9"/>
                  <a:pt x="8947" y="18"/>
                  <a:pt x="8834" y="92"/>
                </a:cubicBezTo>
                <a:cubicBezTo>
                  <a:pt x="7363" y="1063"/>
                  <a:pt x="5221" y="1164"/>
                  <a:pt x="5221" y="1164"/>
                </a:cubicBezTo>
                <a:cubicBezTo>
                  <a:pt x="5221" y="1164"/>
                  <a:pt x="3078" y="1077"/>
                  <a:pt x="1604" y="115"/>
                </a:cubicBezTo>
                <a:cubicBezTo>
                  <a:pt x="1153" y="-179"/>
                  <a:pt x="644" y="268"/>
                  <a:pt x="603" y="1002"/>
                </a:cubicBezTo>
                <a:cubicBezTo>
                  <a:pt x="455" y="3640"/>
                  <a:pt x="164" y="8159"/>
                  <a:pt x="19" y="10399"/>
                </a:cubicBezTo>
                <a:cubicBezTo>
                  <a:pt x="-42" y="11350"/>
                  <a:pt x="45" y="12308"/>
                  <a:pt x="271" y="13201"/>
                </a:cubicBezTo>
                <a:cubicBezTo>
                  <a:pt x="958" y="15906"/>
                  <a:pt x="2673" y="21421"/>
                  <a:pt x="5242" y="21413"/>
                </a:cubicBezTo>
                <a:cubicBezTo>
                  <a:pt x="7812" y="21405"/>
                  <a:pt x="9515" y="15882"/>
                  <a:pt x="10196" y="13171"/>
                </a:cubicBezTo>
                <a:cubicBezTo>
                  <a:pt x="10421" y="12278"/>
                  <a:pt x="10506" y="11318"/>
                  <a:pt x="10442" y="10367"/>
                </a:cubicBezTo>
                <a:cubicBezTo>
                  <a:pt x="10292" y="8128"/>
                  <a:pt x="9991" y="3610"/>
                  <a:pt x="9837" y="973"/>
                </a:cubicBezTo>
                <a:cubicBezTo>
                  <a:pt x="9805" y="422"/>
                  <a:pt x="9511" y="36"/>
                  <a:pt x="9176" y="2"/>
                </a:cubicBezTo>
                <a:close/>
                <a:moveTo>
                  <a:pt x="20228" y="2"/>
                </a:moveTo>
                <a:cubicBezTo>
                  <a:pt x="20116" y="-9"/>
                  <a:pt x="19999" y="18"/>
                  <a:pt x="19887" y="92"/>
                </a:cubicBezTo>
                <a:cubicBezTo>
                  <a:pt x="18415" y="1063"/>
                  <a:pt x="16273" y="1164"/>
                  <a:pt x="16273" y="1164"/>
                </a:cubicBezTo>
                <a:cubicBezTo>
                  <a:pt x="16273" y="1164"/>
                  <a:pt x="14130" y="1077"/>
                  <a:pt x="12656" y="115"/>
                </a:cubicBezTo>
                <a:cubicBezTo>
                  <a:pt x="12206" y="-179"/>
                  <a:pt x="11697" y="268"/>
                  <a:pt x="11655" y="1002"/>
                </a:cubicBezTo>
                <a:cubicBezTo>
                  <a:pt x="11507" y="3640"/>
                  <a:pt x="11217" y="8159"/>
                  <a:pt x="11072" y="10399"/>
                </a:cubicBezTo>
                <a:cubicBezTo>
                  <a:pt x="11011" y="11350"/>
                  <a:pt x="11097" y="12308"/>
                  <a:pt x="11324" y="13201"/>
                </a:cubicBezTo>
                <a:cubicBezTo>
                  <a:pt x="12011" y="15906"/>
                  <a:pt x="13725" y="21421"/>
                  <a:pt x="16295" y="21413"/>
                </a:cubicBezTo>
                <a:cubicBezTo>
                  <a:pt x="18864" y="21405"/>
                  <a:pt x="20568" y="15882"/>
                  <a:pt x="21249" y="13171"/>
                </a:cubicBezTo>
                <a:cubicBezTo>
                  <a:pt x="21473" y="12278"/>
                  <a:pt x="21558" y="11318"/>
                  <a:pt x="21494" y="10367"/>
                </a:cubicBezTo>
                <a:cubicBezTo>
                  <a:pt x="21344" y="8128"/>
                  <a:pt x="21046" y="3610"/>
                  <a:pt x="20892" y="973"/>
                </a:cubicBezTo>
                <a:cubicBezTo>
                  <a:pt x="20859" y="422"/>
                  <a:pt x="20564" y="36"/>
                  <a:pt x="20228" y="2"/>
                </a:cubicBezTo>
                <a:close/>
                <a:moveTo>
                  <a:pt x="15706" y="3881"/>
                </a:moveTo>
                <a:cubicBezTo>
                  <a:pt x="15759" y="3853"/>
                  <a:pt x="15825" y="3918"/>
                  <a:pt x="15817" y="4029"/>
                </a:cubicBezTo>
                <a:cubicBezTo>
                  <a:pt x="15745" y="5047"/>
                  <a:pt x="15240" y="5708"/>
                  <a:pt x="14104" y="5753"/>
                </a:cubicBezTo>
                <a:cubicBezTo>
                  <a:pt x="12902" y="5800"/>
                  <a:pt x="12611" y="6430"/>
                  <a:pt x="12395" y="7156"/>
                </a:cubicBezTo>
                <a:cubicBezTo>
                  <a:pt x="12354" y="7293"/>
                  <a:pt x="12230" y="7241"/>
                  <a:pt x="12235" y="7089"/>
                </a:cubicBezTo>
                <a:cubicBezTo>
                  <a:pt x="12287" y="5332"/>
                  <a:pt x="13140" y="5022"/>
                  <a:pt x="13934" y="4956"/>
                </a:cubicBezTo>
                <a:cubicBezTo>
                  <a:pt x="15171" y="4923"/>
                  <a:pt x="15465" y="4476"/>
                  <a:pt x="15661" y="3942"/>
                </a:cubicBezTo>
                <a:cubicBezTo>
                  <a:pt x="15673" y="3910"/>
                  <a:pt x="15688" y="3890"/>
                  <a:pt x="15706" y="3881"/>
                </a:cubicBezTo>
                <a:close/>
                <a:moveTo>
                  <a:pt x="16808" y="3881"/>
                </a:moveTo>
                <a:cubicBezTo>
                  <a:pt x="16843" y="3861"/>
                  <a:pt x="16884" y="3878"/>
                  <a:pt x="16908" y="3942"/>
                </a:cubicBezTo>
                <a:cubicBezTo>
                  <a:pt x="17103" y="4476"/>
                  <a:pt x="17397" y="4923"/>
                  <a:pt x="18634" y="4956"/>
                </a:cubicBezTo>
                <a:cubicBezTo>
                  <a:pt x="19429" y="5022"/>
                  <a:pt x="20282" y="5332"/>
                  <a:pt x="20334" y="7089"/>
                </a:cubicBezTo>
                <a:cubicBezTo>
                  <a:pt x="20338" y="7241"/>
                  <a:pt x="20212" y="7293"/>
                  <a:pt x="20172" y="7156"/>
                </a:cubicBezTo>
                <a:cubicBezTo>
                  <a:pt x="19955" y="6430"/>
                  <a:pt x="19667" y="5800"/>
                  <a:pt x="18464" y="5753"/>
                </a:cubicBezTo>
                <a:cubicBezTo>
                  <a:pt x="17329" y="5708"/>
                  <a:pt x="16823" y="5047"/>
                  <a:pt x="16751" y="4029"/>
                </a:cubicBezTo>
                <a:cubicBezTo>
                  <a:pt x="16746" y="3955"/>
                  <a:pt x="16773" y="3901"/>
                  <a:pt x="16808" y="3881"/>
                </a:cubicBezTo>
                <a:close/>
                <a:moveTo>
                  <a:pt x="2595" y="4052"/>
                </a:moveTo>
                <a:cubicBezTo>
                  <a:pt x="2712" y="4043"/>
                  <a:pt x="2835" y="4054"/>
                  <a:pt x="2962" y="4094"/>
                </a:cubicBezTo>
                <a:cubicBezTo>
                  <a:pt x="3439" y="4245"/>
                  <a:pt x="4274" y="4788"/>
                  <a:pt x="4610" y="5168"/>
                </a:cubicBezTo>
                <a:cubicBezTo>
                  <a:pt x="4857" y="5448"/>
                  <a:pt x="4423" y="6295"/>
                  <a:pt x="4238" y="6133"/>
                </a:cubicBezTo>
                <a:cubicBezTo>
                  <a:pt x="3904" y="5843"/>
                  <a:pt x="3394" y="5296"/>
                  <a:pt x="2720" y="4975"/>
                </a:cubicBezTo>
                <a:cubicBezTo>
                  <a:pt x="2045" y="4654"/>
                  <a:pt x="1430" y="5562"/>
                  <a:pt x="1227" y="5795"/>
                </a:cubicBezTo>
                <a:cubicBezTo>
                  <a:pt x="1066" y="5979"/>
                  <a:pt x="947" y="5702"/>
                  <a:pt x="1069" y="5485"/>
                </a:cubicBezTo>
                <a:cubicBezTo>
                  <a:pt x="1203" y="5247"/>
                  <a:pt x="1774" y="4115"/>
                  <a:pt x="2595" y="4052"/>
                </a:cubicBezTo>
                <a:close/>
                <a:moveTo>
                  <a:pt x="7868" y="4052"/>
                </a:moveTo>
                <a:cubicBezTo>
                  <a:pt x="8690" y="4115"/>
                  <a:pt x="9259" y="5247"/>
                  <a:pt x="9392" y="5485"/>
                </a:cubicBezTo>
                <a:cubicBezTo>
                  <a:pt x="9514" y="5702"/>
                  <a:pt x="9397" y="5979"/>
                  <a:pt x="9236" y="5795"/>
                </a:cubicBezTo>
                <a:cubicBezTo>
                  <a:pt x="9033" y="5562"/>
                  <a:pt x="8418" y="4654"/>
                  <a:pt x="7744" y="4975"/>
                </a:cubicBezTo>
                <a:cubicBezTo>
                  <a:pt x="7069" y="5296"/>
                  <a:pt x="6559" y="5843"/>
                  <a:pt x="6226" y="6133"/>
                </a:cubicBezTo>
                <a:cubicBezTo>
                  <a:pt x="6040" y="6295"/>
                  <a:pt x="5606" y="5448"/>
                  <a:pt x="5853" y="5168"/>
                </a:cubicBezTo>
                <a:cubicBezTo>
                  <a:pt x="6190" y="4788"/>
                  <a:pt x="7025" y="4245"/>
                  <a:pt x="7502" y="4094"/>
                </a:cubicBezTo>
                <a:cubicBezTo>
                  <a:pt x="7629" y="4054"/>
                  <a:pt x="7751" y="4043"/>
                  <a:pt x="7868" y="4052"/>
                </a:cubicBezTo>
                <a:close/>
                <a:moveTo>
                  <a:pt x="3422" y="7011"/>
                </a:moveTo>
                <a:cubicBezTo>
                  <a:pt x="3854" y="7055"/>
                  <a:pt x="4232" y="7409"/>
                  <a:pt x="4415" y="7953"/>
                </a:cubicBezTo>
                <a:cubicBezTo>
                  <a:pt x="4455" y="8071"/>
                  <a:pt x="4369" y="8209"/>
                  <a:pt x="4279" y="8176"/>
                </a:cubicBezTo>
                <a:cubicBezTo>
                  <a:pt x="3946" y="8056"/>
                  <a:pt x="3550" y="8060"/>
                  <a:pt x="3139" y="8218"/>
                </a:cubicBezTo>
                <a:cubicBezTo>
                  <a:pt x="2729" y="8376"/>
                  <a:pt x="2370" y="8661"/>
                  <a:pt x="2103" y="9012"/>
                </a:cubicBezTo>
                <a:cubicBezTo>
                  <a:pt x="2031" y="9107"/>
                  <a:pt x="1918" y="9046"/>
                  <a:pt x="1922" y="8912"/>
                </a:cubicBezTo>
                <a:cubicBezTo>
                  <a:pt x="1947" y="8082"/>
                  <a:pt x="2372" y="7308"/>
                  <a:pt x="2977" y="7076"/>
                </a:cubicBezTo>
                <a:cubicBezTo>
                  <a:pt x="3128" y="7017"/>
                  <a:pt x="3278" y="6996"/>
                  <a:pt x="3422" y="7011"/>
                </a:cubicBezTo>
                <a:close/>
                <a:moveTo>
                  <a:pt x="7039" y="7011"/>
                </a:moveTo>
                <a:cubicBezTo>
                  <a:pt x="7183" y="6996"/>
                  <a:pt x="7333" y="7018"/>
                  <a:pt x="7484" y="7076"/>
                </a:cubicBezTo>
                <a:cubicBezTo>
                  <a:pt x="8089" y="7308"/>
                  <a:pt x="8515" y="8082"/>
                  <a:pt x="8540" y="8912"/>
                </a:cubicBezTo>
                <a:cubicBezTo>
                  <a:pt x="8544" y="9046"/>
                  <a:pt x="8430" y="9107"/>
                  <a:pt x="8358" y="9012"/>
                </a:cubicBezTo>
                <a:cubicBezTo>
                  <a:pt x="8092" y="8661"/>
                  <a:pt x="7735" y="8376"/>
                  <a:pt x="7324" y="8218"/>
                </a:cubicBezTo>
                <a:cubicBezTo>
                  <a:pt x="6914" y="8060"/>
                  <a:pt x="6515" y="8056"/>
                  <a:pt x="6183" y="8176"/>
                </a:cubicBezTo>
                <a:cubicBezTo>
                  <a:pt x="6093" y="8209"/>
                  <a:pt x="6009" y="8071"/>
                  <a:pt x="6048" y="7953"/>
                </a:cubicBezTo>
                <a:cubicBezTo>
                  <a:pt x="6231" y="7409"/>
                  <a:pt x="6607" y="7055"/>
                  <a:pt x="7039" y="7011"/>
                </a:cubicBezTo>
                <a:close/>
                <a:moveTo>
                  <a:pt x="15516" y="7134"/>
                </a:moveTo>
                <a:cubicBezTo>
                  <a:pt x="15579" y="7130"/>
                  <a:pt x="15638" y="7202"/>
                  <a:pt x="15628" y="7302"/>
                </a:cubicBezTo>
                <a:cubicBezTo>
                  <a:pt x="15543" y="8120"/>
                  <a:pt x="15065" y="8807"/>
                  <a:pt x="14447" y="8918"/>
                </a:cubicBezTo>
                <a:cubicBezTo>
                  <a:pt x="13830" y="9030"/>
                  <a:pt x="13275" y="8532"/>
                  <a:pt x="13085" y="7763"/>
                </a:cubicBezTo>
                <a:cubicBezTo>
                  <a:pt x="13055" y="7638"/>
                  <a:pt x="13149" y="7516"/>
                  <a:pt x="13236" y="7566"/>
                </a:cubicBezTo>
                <a:cubicBezTo>
                  <a:pt x="13557" y="7752"/>
                  <a:pt x="13952" y="7826"/>
                  <a:pt x="14371" y="7750"/>
                </a:cubicBezTo>
                <a:cubicBezTo>
                  <a:pt x="14790" y="7674"/>
                  <a:pt x="15166" y="7462"/>
                  <a:pt x="15456" y="7166"/>
                </a:cubicBezTo>
                <a:cubicBezTo>
                  <a:pt x="15476" y="7146"/>
                  <a:pt x="15496" y="7135"/>
                  <a:pt x="15516" y="7134"/>
                </a:cubicBezTo>
                <a:close/>
                <a:moveTo>
                  <a:pt x="17050" y="7134"/>
                </a:moveTo>
                <a:cubicBezTo>
                  <a:pt x="17071" y="7135"/>
                  <a:pt x="17093" y="7146"/>
                  <a:pt x="17112" y="7166"/>
                </a:cubicBezTo>
                <a:cubicBezTo>
                  <a:pt x="17402" y="7462"/>
                  <a:pt x="17778" y="7674"/>
                  <a:pt x="18197" y="7750"/>
                </a:cubicBezTo>
                <a:cubicBezTo>
                  <a:pt x="18616" y="7826"/>
                  <a:pt x="19011" y="7752"/>
                  <a:pt x="19333" y="7566"/>
                </a:cubicBezTo>
                <a:cubicBezTo>
                  <a:pt x="19420" y="7516"/>
                  <a:pt x="19514" y="7638"/>
                  <a:pt x="19483" y="7763"/>
                </a:cubicBezTo>
                <a:cubicBezTo>
                  <a:pt x="19293" y="8532"/>
                  <a:pt x="18737" y="9030"/>
                  <a:pt x="18119" y="8918"/>
                </a:cubicBezTo>
                <a:cubicBezTo>
                  <a:pt x="17502" y="8807"/>
                  <a:pt x="17023" y="8120"/>
                  <a:pt x="16939" y="7302"/>
                </a:cubicBezTo>
                <a:cubicBezTo>
                  <a:pt x="16928" y="7202"/>
                  <a:pt x="16987" y="7130"/>
                  <a:pt x="17050" y="7134"/>
                </a:cubicBezTo>
                <a:close/>
                <a:moveTo>
                  <a:pt x="4206" y="9270"/>
                </a:moveTo>
                <a:cubicBezTo>
                  <a:pt x="4243" y="9266"/>
                  <a:pt x="4280" y="9298"/>
                  <a:pt x="4292" y="9370"/>
                </a:cubicBezTo>
                <a:cubicBezTo>
                  <a:pt x="4461" y="10356"/>
                  <a:pt x="4146" y="11287"/>
                  <a:pt x="3106" y="12045"/>
                </a:cubicBezTo>
                <a:cubicBezTo>
                  <a:pt x="2006" y="12848"/>
                  <a:pt x="1884" y="13612"/>
                  <a:pt x="1852" y="14420"/>
                </a:cubicBezTo>
                <a:cubicBezTo>
                  <a:pt x="1845" y="14573"/>
                  <a:pt x="1719" y="14603"/>
                  <a:pt x="1688" y="14459"/>
                </a:cubicBezTo>
                <a:cubicBezTo>
                  <a:pt x="1330" y="12802"/>
                  <a:pt x="2047" y="11979"/>
                  <a:pt x="2767" y="11416"/>
                </a:cubicBezTo>
                <a:cubicBezTo>
                  <a:pt x="3902" y="10605"/>
                  <a:pt x="4071" y="10006"/>
                  <a:pt x="4128" y="9389"/>
                </a:cubicBezTo>
                <a:cubicBezTo>
                  <a:pt x="4135" y="9316"/>
                  <a:pt x="4170" y="9274"/>
                  <a:pt x="4206" y="9270"/>
                </a:cubicBezTo>
                <a:close/>
                <a:moveTo>
                  <a:pt x="6257" y="9270"/>
                </a:moveTo>
                <a:cubicBezTo>
                  <a:pt x="6293" y="9274"/>
                  <a:pt x="6328" y="9316"/>
                  <a:pt x="6335" y="9389"/>
                </a:cubicBezTo>
                <a:cubicBezTo>
                  <a:pt x="6393" y="10006"/>
                  <a:pt x="6561" y="10605"/>
                  <a:pt x="7697" y="11416"/>
                </a:cubicBezTo>
                <a:cubicBezTo>
                  <a:pt x="8416" y="11979"/>
                  <a:pt x="9133" y="12802"/>
                  <a:pt x="8776" y="14459"/>
                </a:cubicBezTo>
                <a:cubicBezTo>
                  <a:pt x="8745" y="14603"/>
                  <a:pt x="8616" y="14573"/>
                  <a:pt x="8610" y="14420"/>
                </a:cubicBezTo>
                <a:cubicBezTo>
                  <a:pt x="8578" y="13612"/>
                  <a:pt x="8456" y="12848"/>
                  <a:pt x="7355" y="12045"/>
                </a:cubicBezTo>
                <a:cubicBezTo>
                  <a:pt x="6316" y="11287"/>
                  <a:pt x="6000" y="10359"/>
                  <a:pt x="6169" y="9373"/>
                </a:cubicBezTo>
                <a:cubicBezTo>
                  <a:pt x="6181" y="9301"/>
                  <a:pt x="6220" y="9266"/>
                  <a:pt x="6257" y="9270"/>
                </a:cubicBezTo>
                <a:close/>
                <a:moveTo>
                  <a:pt x="14806" y="10174"/>
                </a:moveTo>
                <a:cubicBezTo>
                  <a:pt x="14949" y="10126"/>
                  <a:pt x="15024" y="10440"/>
                  <a:pt x="14900" y="10564"/>
                </a:cubicBezTo>
                <a:cubicBezTo>
                  <a:pt x="14124" y="11335"/>
                  <a:pt x="12929" y="12985"/>
                  <a:pt x="13171" y="15692"/>
                </a:cubicBezTo>
                <a:cubicBezTo>
                  <a:pt x="13193" y="15931"/>
                  <a:pt x="13002" y="16036"/>
                  <a:pt x="12931" y="15824"/>
                </a:cubicBezTo>
                <a:cubicBezTo>
                  <a:pt x="12333" y="14020"/>
                  <a:pt x="12765" y="10861"/>
                  <a:pt x="14806" y="10174"/>
                </a:cubicBezTo>
                <a:close/>
                <a:moveTo>
                  <a:pt x="17762" y="10174"/>
                </a:moveTo>
                <a:cubicBezTo>
                  <a:pt x="19803" y="10860"/>
                  <a:pt x="20235" y="14020"/>
                  <a:pt x="19637" y="15824"/>
                </a:cubicBezTo>
                <a:cubicBezTo>
                  <a:pt x="19567" y="16036"/>
                  <a:pt x="19374" y="15931"/>
                  <a:pt x="19395" y="15692"/>
                </a:cubicBezTo>
                <a:cubicBezTo>
                  <a:pt x="19637" y="12985"/>
                  <a:pt x="18442" y="11335"/>
                  <a:pt x="17666" y="10564"/>
                </a:cubicBezTo>
                <a:cubicBezTo>
                  <a:pt x="17542" y="10440"/>
                  <a:pt x="17620" y="10126"/>
                  <a:pt x="17762" y="10174"/>
                </a:cubicBezTo>
                <a:close/>
                <a:moveTo>
                  <a:pt x="15388" y="11035"/>
                </a:moveTo>
                <a:cubicBezTo>
                  <a:pt x="15635" y="11195"/>
                  <a:pt x="15945" y="11290"/>
                  <a:pt x="16283" y="11290"/>
                </a:cubicBezTo>
                <a:cubicBezTo>
                  <a:pt x="16622" y="11290"/>
                  <a:pt x="16934" y="11195"/>
                  <a:pt x="17181" y="11035"/>
                </a:cubicBezTo>
                <a:cubicBezTo>
                  <a:pt x="17248" y="10992"/>
                  <a:pt x="17329" y="11059"/>
                  <a:pt x="17311" y="11145"/>
                </a:cubicBezTo>
                <a:cubicBezTo>
                  <a:pt x="17201" y="11674"/>
                  <a:pt x="16782" y="12068"/>
                  <a:pt x="16283" y="12068"/>
                </a:cubicBezTo>
                <a:cubicBezTo>
                  <a:pt x="15785" y="12068"/>
                  <a:pt x="15368" y="11674"/>
                  <a:pt x="15257" y="11145"/>
                </a:cubicBezTo>
                <a:cubicBezTo>
                  <a:pt x="15239" y="11059"/>
                  <a:pt x="15321" y="10992"/>
                  <a:pt x="15388" y="11035"/>
                </a:cubicBezTo>
                <a:close/>
                <a:moveTo>
                  <a:pt x="4335" y="11558"/>
                </a:moveTo>
                <a:cubicBezTo>
                  <a:pt x="4582" y="11718"/>
                  <a:pt x="4892" y="11813"/>
                  <a:pt x="5231" y="11813"/>
                </a:cubicBezTo>
                <a:cubicBezTo>
                  <a:pt x="5569" y="11813"/>
                  <a:pt x="5881" y="11718"/>
                  <a:pt x="6128" y="11558"/>
                </a:cubicBezTo>
                <a:cubicBezTo>
                  <a:pt x="6195" y="11515"/>
                  <a:pt x="6277" y="11582"/>
                  <a:pt x="6259" y="11668"/>
                </a:cubicBezTo>
                <a:cubicBezTo>
                  <a:pt x="6148" y="12197"/>
                  <a:pt x="5729" y="12591"/>
                  <a:pt x="5231" y="12591"/>
                </a:cubicBezTo>
                <a:cubicBezTo>
                  <a:pt x="4732" y="12591"/>
                  <a:pt x="4315" y="12197"/>
                  <a:pt x="4204" y="11668"/>
                </a:cubicBezTo>
                <a:cubicBezTo>
                  <a:pt x="4187" y="11582"/>
                  <a:pt x="4268" y="11514"/>
                  <a:pt x="4335" y="11558"/>
                </a:cubicBezTo>
                <a:close/>
                <a:moveTo>
                  <a:pt x="16283" y="12817"/>
                </a:moveTo>
                <a:cubicBezTo>
                  <a:pt x="17354" y="12817"/>
                  <a:pt x="18250" y="14190"/>
                  <a:pt x="18488" y="16037"/>
                </a:cubicBezTo>
                <a:cubicBezTo>
                  <a:pt x="18526" y="16337"/>
                  <a:pt x="18352" y="16576"/>
                  <a:pt x="18209" y="16424"/>
                </a:cubicBezTo>
                <a:cubicBezTo>
                  <a:pt x="17679" y="15865"/>
                  <a:pt x="17010" y="15530"/>
                  <a:pt x="16283" y="15530"/>
                </a:cubicBezTo>
                <a:cubicBezTo>
                  <a:pt x="15557" y="15530"/>
                  <a:pt x="14890" y="15865"/>
                  <a:pt x="14359" y="16424"/>
                </a:cubicBezTo>
                <a:cubicBezTo>
                  <a:pt x="14216" y="16576"/>
                  <a:pt x="14040" y="16337"/>
                  <a:pt x="14079" y="16037"/>
                </a:cubicBezTo>
                <a:cubicBezTo>
                  <a:pt x="14316" y="14190"/>
                  <a:pt x="15213" y="12817"/>
                  <a:pt x="16283" y="12817"/>
                </a:cubicBezTo>
                <a:close/>
                <a:moveTo>
                  <a:pt x="3198" y="13352"/>
                </a:moveTo>
                <a:cubicBezTo>
                  <a:pt x="3234" y="13346"/>
                  <a:pt x="3271" y="13359"/>
                  <a:pt x="3307" y="13397"/>
                </a:cubicBezTo>
                <a:cubicBezTo>
                  <a:pt x="3837" y="13957"/>
                  <a:pt x="4504" y="14291"/>
                  <a:pt x="5231" y="14291"/>
                </a:cubicBezTo>
                <a:cubicBezTo>
                  <a:pt x="5957" y="14291"/>
                  <a:pt x="6626" y="13957"/>
                  <a:pt x="7156" y="13397"/>
                </a:cubicBezTo>
                <a:cubicBezTo>
                  <a:pt x="7300" y="13246"/>
                  <a:pt x="7474" y="13488"/>
                  <a:pt x="7435" y="13788"/>
                </a:cubicBezTo>
                <a:cubicBezTo>
                  <a:pt x="7198" y="15635"/>
                  <a:pt x="6301" y="17008"/>
                  <a:pt x="5231" y="17008"/>
                </a:cubicBezTo>
                <a:cubicBezTo>
                  <a:pt x="4160" y="17008"/>
                  <a:pt x="3264" y="15635"/>
                  <a:pt x="3026" y="13788"/>
                </a:cubicBezTo>
                <a:cubicBezTo>
                  <a:pt x="2997" y="13563"/>
                  <a:pt x="3090" y="13370"/>
                  <a:pt x="3198" y="13352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5" name="Rounded Rectangle"/>
          <p:cNvSpPr/>
          <p:nvPr/>
        </p:nvSpPr>
        <p:spPr>
          <a:xfrm>
            <a:off x="2602001" y="2020083"/>
            <a:ext cx="7470960" cy="3016933"/>
          </a:xfrm>
          <a:prstGeom prst="roundRect">
            <a:avLst>
              <a:gd name="adj" fmla="val 13161"/>
            </a:avLst>
          </a:prstGeom>
          <a:ln w="254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6" name="Rounded Rectangle"/>
          <p:cNvSpPr/>
          <p:nvPr/>
        </p:nvSpPr>
        <p:spPr>
          <a:xfrm>
            <a:off x="2683107" y="6635138"/>
            <a:ext cx="7308748" cy="2519921"/>
          </a:xfrm>
          <a:prstGeom prst="roundRect">
            <a:avLst>
              <a:gd name="adj" fmla="val 15407"/>
            </a:avLst>
          </a:prstGeom>
          <a:ln w="254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7" name="Setting"/>
          <p:cNvSpPr/>
          <p:nvPr/>
        </p:nvSpPr>
        <p:spPr>
          <a:xfrm>
            <a:off x="5909044" y="8177216"/>
            <a:ext cx="1186712" cy="7798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18325" y="0"/>
                </a:moveTo>
                <a:cubicBezTo>
                  <a:pt x="18228" y="-4"/>
                  <a:pt x="18110" y="120"/>
                  <a:pt x="18021" y="383"/>
                </a:cubicBezTo>
                <a:cubicBezTo>
                  <a:pt x="17924" y="678"/>
                  <a:pt x="17108" y="2601"/>
                  <a:pt x="17076" y="8927"/>
                </a:cubicBezTo>
                <a:cubicBezTo>
                  <a:pt x="17076" y="9189"/>
                  <a:pt x="17141" y="9436"/>
                  <a:pt x="17265" y="9625"/>
                </a:cubicBezTo>
                <a:lnTo>
                  <a:pt x="17530" y="10028"/>
                </a:lnTo>
                <a:cubicBezTo>
                  <a:pt x="17730" y="10332"/>
                  <a:pt x="17837" y="10743"/>
                  <a:pt x="17832" y="11170"/>
                </a:cubicBezTo>
                <a:lnTo>
                  <a:pt x="17680" y="20633"/>
                </a:lnTo>
                <a:cubicBezTo>
                  <a:pt x="17675" y="20896"/>
                  <a:pt x="17816" y="21111"/>
                  <a:pt x="17989" y="21111"/>
                </a:cubicBezTo>
                <a:lnTo>
                  <a:pt x="18350" y="21111"/>
                </a:lnTo>
                <a:lnTo>
                  <a:pt x="18350" y="21093"/>
                </a:lnTo>
                <a:cubicBezTo>
                  <a:pt x="18523" y="21093"/>
                  <a:pt x="18657" y="20880"/>
                  <a:pt x="18657" y="20626"/>
                </a:cubicBezTo>
                <a:cubicBezTo>
                  <a:pt x="18635" y="17323"/>
                  <a:pt x="18495" y="834"/>
                  <a:pt x="18495" y="383"/>
                </a:cubicBezTo>
                <a:cubicBezTo>
                  <a:pt x="18495" y="136"/>
                  <a:pt x="18421" y="4"/>
                  <a:pt x="18325" y="0"/>
                </a:cubicBezTo>
                <a:close/>
                <a:moveTo>
                  <a:pt x="9391" y="72"/>
                </a:moveTo>
                <a:cubicBezTo>
                  <a:pt x="5481" y="72"/>
                  <a:pt x="2317" y="4894"/>
                  <a:pt x="2317" y="10834"/>
                </a:cubicBezTo>
                <a:cubicBezTo>
                  <a:pt x="2317" y="16774"/>
                  <a:pt x="5487" y="21596"/>
                  <a:pt x="9391" y="21596"/>
                </a:cubicBezTo>
                <a:cubicBezTo>
                  <a:pt x="13301" y="21596"/>
                  <a:pt x="16465" y="16774"/>
                  <a:pt x="16465" y="10834"/>
                </a:cubicBezTo>
                <a:cubicBezTo>
                  <a:pt x="16465" y="4894"/>
                  <a:pt x="13301" y="72"/>
                  <a:pt x="9391" y="72"/>
                </a:cubicBezTo>
                <a:close/>
                <a:moveTo>
                  <a:pt x="763" y="1566"/>
                </a:moveTo>
                <a:cubicBezTo>
                  <a:pt x="730" y="1566"/>
                  <a:pt x="709" y="1599"/>
                  <a:pt x="709" y="1648"/>
                </a:cubicBezTo>
                <a:lnTo>
                  <a:pt x="633" y="5173"/>
                </a:lnTo>
                <a:cubicBezTo>
                  <a:pt x="633" y="5222"/>
                  <a:pt x="606" y="5255"/>
                  <a:pt x="579" y="5255"/>
                </a:cubicBezTo>
                <a:lnTo>
                  <a:pt x="476" y="5255"/>
                </a:lnTo>
                <a:cubicBezTo>
                  <a:pt x="443" y="5255"/>
                  <a:pt x="422" y="5214"/>
                  <a:pt x="422" y="5173"/>
                </a:cubicBezTo>
                <a:lnTo>
                  <a:pt x="449" y="1656"/>
                </a:lnTo>
                <a:cubicBezTo>
                  <a:pt x="449" y="1607"/>
                  <a:pt x="422" y="1574"/>
                  <a:pt x="395" y="1574"/>
                </a:cubicBezTo>
                <a:lnTo>
                  <a:pt x="304" y="1574"/>
                </a:lnTo>
                <a:cubicBezTo>
                  <a:pt x="277" y="1574"/>
                  <a:pt x="250" y="1607"/>
                  <a:pt x="250" y="1648"/>
                </a:cubicBezTo>
                <a:lnTo>
                  <a:pt x="0" y="6791"/>
                </a:lnTo>
                <a:cubicBezTo>
                  <a:pt x="0" y="7053"/>
                  <a:pt x="65" y="7308"/>
                  <a:pt x="189" y="7489"/>
                </a:cubicBezTo>
                <a:lnTo>
                  <a:pt x="454" y="7892"/>
                </a:lnTo>
                <a:cubicBezTo>
                  <a:pt x="654" y="8196"/>
                  <a:pt x="761" y="8607"/>
                  <a:pt x="756" y="9034"/>
                </a:cubicBezTo>
                <a:lnTo>
                  <a:pt x="574" y="20610"/>
                </a:lnTo>
                <a:cubicBezTo>
                  <a:pt x="568" y="20873"/>
                  <a:pt x="720" y="21085"/>
                  <a:pt x="898" y="21085"/>
                </a:cubicBezTo>
                <a:lnTo>
                  <a:pt x="1168" y="21085"/>
                </a:lnTo>
                <a:cubicBezTo>
                  <a:pt x="1351" y="21085"/>
                  <a:pt x="1497" y="20873"/>
                  <a:pt x="1492" y="20610"/>
                </a:cubicBezTo>
                <a:lnTo>
                  <a:pt x="1318" y="9042"/>
                </a:lnTo>
                <a:cubicBezTo>
                  <a:pt x="1313" y="8615"/>
                  <a:pt x="1420" y="8195"/>
                  <a:pt x="1620" y="7900"/>
                </a:cubicBezTo>
                <a:lnTo>
                  <a:pt x="1885" y="7497"/>
                </a:lnTo>
                <a:cubicBezTo>
                  <a:pt x="2009" y="7308"/>
                  <a:pt x="2074" y="7061"/>
                  <a:pt x="2074" y="6798"/>
                </a:cubicBezTo>
                <a:lnTo>
                  <a:pt x="1826" y="1648"/>
                </a:lnTo>
                <a:cubicBezTo>
                  <a:pt x="1826" y="1607"/>
                  <a:pt x="1799" y="1574"/>
                  <a:pt x="1772" y="1574"/>
                </a:cubicBezTo>
                <a:lnTo>
                  <a:pt x="1681" y="1574"/>
                </a:lnTo>
                <a:cubicBezTo>
                  <a:pt x="1648" y="1574"/>
                  <a:pt x="1627" y="1615"/>
                  <a:pt x="1627" y="1656"/>
                </a:cubicBezTo>
                <a:lnTo>
                  <a:pt x="1654" y="5173"/>
                </a:lnTo>
                <a:cubicBezTo>
                  <a:pt x="1654" y="5222"/>
                  <a:pt x="1627" y="5255"/>
                  <a:pt x="1600" y="5255"/>
                </a:cubicBezTo>
                <a:lnTo>
                  <a:pt x="1502" y="5255"/>
                </a:lnTo>
                <a:cubicBezTo>
                  <a:pt x="1469" y="5255"/>
                  <a:pt x="1448" y="5222"/>
                  <a:pt x="1448" y="5173"/>
                </a:cubicBezTo>
                <a:lnTo>
                  <a:pt x="1372" y="1648"/>
                </a:lnTo>
                <a:cubicBezTo>
                  <a:pt x="1372" y="1599"/>
                  <a:pt x="1345" y="1566"/>
                  <a:pt x="1318" y="1566"/>
                </a:cubicBezTo>
                <a:lnTo>
                  <a:pt x="1232" y="1566"/>
                </a:lnTo>
                <a:cubicBezTo>
                  <a:pt x="1199" y="1566"/>
                  <a:pt x="1178" y="1599"/>
                  <a:pt x="1178" y="1648"/>
                </a:cubicBezTo>
                <a:lnTo>
                  <a:pt x="1141" y="5173"/>
                </a:lnTo>
                <a:cubicBezTo>
                  <a:pt x="1141" y="5222"/>
                  <a:pt x="1114" y="5255"/>
                  <a:pt x="1087" y="5255"/>
                </a:cubicBezTo>
                <a:lnTo>
                  <a:pt x="989" y="5255"/>
                </a:lnTo>
                <a:cubicBezTo>
                  <a:pt x="956" y="5255"/>
                  <a:pt x="935" y="5222"/>
                  <a:pt x="935" y="5173"/>
                </a:cubicBezTo>
                <a:lnTo>
                  <a:pt x="898" y="1648"/>
                </a:lnTo>
                <a:cubicBezTo>
                  <a:pt x="898" y="1599"/>
                  <a:pt x="871" y="1566"/>
                  <a:pt x="844" y="1566"/>
                </a:cubicBezTo>
                <a:lnTo>
                  <a:pt x="763" y="1566"/>
                </a:lnTo>
                <a:close/>
                <a:moveTo>
                  <a:pt x="9391" y="2806"/>
                </a:moveTo>
                <a:cubicBezTo>
                  <a:pt x="12307" y="2806"/>
                  <a:pt x="14668" y="6406"/>
                  <a:pt x="14668" y="10834"/>
                </a:cubicBezTo>
                <a:cubicBezTo>
                  <a:pt x="14668" y="15262"/>
                  <a:pt x="12307" y="18859"/>
                  <a:pt x="9391" y="18859"/>
                </a:cubicBezTo>
                <a:cubicBezTo>
                  <a:pt x="6475" y="18859"/>
                  <a:pt x="4116" y="15262"/>
                  <a:pt x="4116" y="10834"/>
                </a:cubicBezTo>
                <a:cubicBezTo>
                  <a:pt x="4116" y="6406"/>
                  <a:pt x="6480" y="2806"/>
                  <a:pt x="9391" y="2806"/>
                </a:cubicBezTo>
                <a:close/>
                <a:moveTo>
                  <a:pt x="9391" y="3291"/>
                </a:moveTo>
                <a:cubicBezTo>
                  <a:pt x="6653" y="3291"/>
                  <a:pt x="4435" y="6669"/>
                  <a:pt x="4435" y="10834"/>
                </a:cubicBezTo>
                <a:cubicBezTo>
                  <a:pt x="4435" y="14999"/>
                  <a:pt x="6653" y="18374"/>
                  <a:pt x="9391" y="18374"/>
                </a:cubicBezTo>
                <a:cubicBezTo>
                  <a:pt x="12129" y="18374"/>
                  <a:pt x="14349" y="14999"/>
                  <a:pt x="14349" y="10834"/>
                </a:cubicBezTo>
                <a:cubicBezTo>
                  <a:pt x="14349" y="6669"/>
                  <a:pt x="12129" y="3291"/>
                  <a:pt x="9391" y="3291"/>
                </a:cubicBezTo>
                <a:close/>
                <a:moveTo>
                  <a:pt x="20365" y="4483"/>
                </a:moveTo>
                <a:cubicBezTo>
                  <a:pt x="19641" y="4483"/>
                  <a:pt x="19128" y="5583"/>
                  <a:pt x="19128" y="6947"/>
                </a:cubicBezTo>
                <a:cubicBezTo>
                  <a:pt x="19128" y="7892"/>
                  <a:pt x="19338" y="9049"/>
                  <a:pt x="19754" y="9674"/>
                </a:cubicBezTo>
                <a:cubicBezTo>
                  <a:pt x="19975" y="10002"/>
                  <a:pt x="20061" y="10447"/>
                  <a:pt x="20056" y="10924"/>
                </a:cubicBezTo>
                <a:lnTo>
                  <a:pt x="19933" y="20626"/>
                </a:lnTo>
                <a:cubicBezTo>
                  <a:pt x="19927" y="20888"/>
                  <a:pt x="20067" y="21103"/>
                  <a:pt x="20240" y="21103"/>
                </a:cubicBezTo>
                <a:lnTo>
                  <a:pt x="20493" y="21103"/>
                </a:lnTo>
                <a:cubicBezTo>
                  <a:pt x="20666" y="21103"/>
                  <a:pt x="20802" y="20888"/>
                  <a:pt x="20802" y="20626"/>
                </a:cubicBezTo>
                <a:lnTo>
                  <a:pt x="20672" y="10916"/>
                </a:lnTo>
                <a:cubicBezTo>
                  <a:pt x="20666" y="10448"/>
                  <a:pt x="20753" y="9994"/>
                  <a:pt x="20974" y="9666"/>
                </a:cubicBezTo>
                <a:cubicBezTo>
                  <a:pt x="21390" y="9050"/>
                  <a:pt x="21600" y="7884"/>
                  <a:pt x="21600" y="6947"/>
                </a:cubicBezTo>
                <a:cubicBezTo>
                  <a:pt x="21600" y="5592"/>
                  <a:pt x="21088" y="4483"/>
                  <a:pt x="20365" y="4483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UNSUPERVISED…"/>
          <p:cNvSpPr/>
          <p:nvPr/>
        </p:nvSpPr>
        <p:spPr>
          <a:xfrm>
            <a:off x="254214" y="2256930"/>
            <a:ext cx="5350396" cy="6440677"/>
          </a:xfrm>
          <a:prstGeom prst="roundRect">
            <a:avLst>
              <a:gd name="adj" fmla="val 13623"/>
            </a:avLst>
          </a:prstGeom>
          <a:solidFill>
            <a:srgbClr val="FFFFFF"/>
          </a:solidFill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defRPr sz="36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>
              <a:defRPr sz="3400" b="0" u="sng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UNSUPERVISED</a:t>
            </a:r>
          </a:p>
          <a:p>
            <a:pPr algn="l"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 marL="305593" indent="-305593" algn="l">
              <a:buSzPct val="145000"/>
              <a:buChar char="•"/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 Topic Modeling - LDA</a:t>
            </a:r>
          </a:p>
          <a:p>
            <a:pPr marL="305593" indent="-305593" algn="l">
              <a:buSzPct val="145000"/>
              <a:buChar char="•"/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 marL="305593" indent="-305593" algn="l">
              <a:buSzPct val="145000"/>
              <a:buChar char="•"/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Reviews are analyzed at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sentence</a:t>
            </a:r>
            <a:r>
              <a:t> level</a:t>
            </a:r>
          </a:p>
          <a:p>
            <a:pPr algn="l"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 marL="288616" indent="-288616" algn="l">
              <a:buSzPct val="145000"/>
              <a:buChar char="•"/>
              <a:defRPr sz="36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3400"/>
              <a:t> Topic weights aggregated at Review</a:t>
            </a:r>
            <a:r>
              <a:t> level (avg)</a:t>
            </a:r>
          </a:p>
        </p:txBody>
      </p:sp>
      <p:sp>
        <p:nvSpPr>
          <p:cNvPr id="180" name="Topic Modeling"/>
          <p:cNvSpPr txBox="1"/>
          <p:nvPr/>
        </p:nvSpPr>
        <p:spPr>
          <a:xfrm>
            <a:off x="423318" y="801521"/>
            <a:ext cx="5660350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Topic Modeling</a:t>
            </a:r>
          </a:p>
        </p:txBody>
      </p:sp>
      <p:sp>
        <p:nvSpPr>
          <p:cNvPr id="181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2" name="Arrow"/>
          <p:cNvSpPr/>
          <p:nvPr/>
        </p:nvSpPr>
        <p:spPr>
          <a:xfrm>
            <a:off x="6128287" y="4842268"/>
            <a:ext cx="1080022" cy="1270001"/>
          </a:xfrm>
          <a:prstGeom prst="rightArrow">
            <a:avLst>
              <a:gd name="adj1" fmla="val 32000"/>
              <a:gd name="adj2" fmla="val 75258"/>
            </a:avLst>
          </a:prstGeom>
          <a:solidFill>
            <a:srgbClr val="FFFFFF"/>
          </a:solidFill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3" name="LDA Weights…"/>
          <p:cNvSpPr/>
          <p:nvPr/>
        </p:nvSpPr>
        <p:spPr>
          <a:xfrm>
            <a:off x="7737530" y="4269656"/>
            <a:ext cx="4641868" cy="2878415"/>
          </a:xfrm>
          <a:prstGeom prst="roundRect">
            <a:avLst>
              <a:gd name="adj" fmla="val 22309"/>
            </a:avLst>
          </a:prstGeom>
          <a:solidFill>
            <a:srgbClr val="FFFFFF"/>
          </a:solidFill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defRPr sz="38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>
              <a:defRPr sz="38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LDA Weights</a:t>
            </a:r>
          </a:p>
          <a:p>
            <a:pPr>
              <a:defRPr sz="38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(12 Topics)</a:t>
            </a:r>
          </a:p>
          <a:p>
            <a:pPr>
              <a:defRPr sz="35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Review Level</a:t>
            </a:r>
          </a:p>
          <a:p>
            <a:pPr>
              <a:defRPr sz="3800" b="0" u="sng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 marL="228600" indent="-228600">
              <a:buSzPct val="100000"/>
              <a:buChar char="•"/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 algn="l"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1" animBg="1" advAuto="0"/>
      <p:bldP spid="183" grpId="2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Features…"/>
          <p:cNvSpPr/>
          <p:nvPr/>
        </p:nvSpPr>
        <p:spPr>
          <a:xfrm>
            <a:off x="633528" y="2380362"/>
            <a:ext cx="5350396" cy="5141551"/>
          </a:xfrm>
          <a:prstGeom prst="roundRect">
            <a:avLst>
              <a:gd name="adj" fmla="val 14176"/>
            </a:avLst>
          </a:prstGeom>
          <a:solidFill>
            <a:srgbClr val="FFFFFF"/>
          </a:solidFill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defRPr sz="36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>
              <a:defRPr sz="3400" b="0" u="sng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Features</a:t>
            </a:r>
          </a:p>
          <a:p>
            <a:pPr algn="l"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 marL="305593" indent="-305593" algn="l">
              <a:buSzPct val="145000"/>
              <a:buChar char="•"/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 LDA Topic Weights </a:t>
            </a:r>
          </a:p>
          <a:p>
            <a:pPr marL="305593" indent="-305593" algn="l">
              <a:buSzPct val="145000"/>
              <a:buChar char="•"/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 marL="305593" indent="-305593" algn="l">
              <a:buSzPct val="145000"/>
              <a:buChar char="•"/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 Review Sentiment </a:t>
            </a:r>
          </a:p>
          <a:p>
            <a:pPr algn="l"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 marL="305593" indent="-305593" algn="l">
              <a:buSzPct val="145000"/>
              <a:buChar char="•"/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 Length of Review, etc. </a:t>
            </a:r>
          </a:p>
        </p:txBody>
      </p:sp>
      <p:sp>
        <p:nvSpPr>
          <p:cNvPr id="186" name="Binary Target…"/>
          <p:cNvSpPr/>
          <p:nvPr/>
        </p:nvSpPr>
        <p:spPr>
          <a:xfrm>
            <a:off x="7190901" y="2386651"/>
            <a:ext cx="5036140" cy="3908193"/>
          </a:xfrm>
          <a:prstGeom prst="roundRect">
            <a:avLst>
              <a:gd name="adj" fmla="val 17156"/>
            </a:avLst>
          </a:prstGeom>
          <a:solidFill>
            <a:srgbClr val="FFFFFF"/>
          </a:solidFill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defRPr sz="38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>
              <a:defRPr sz="3800" b="0" u="sng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Binary Target</a:t>
            </a:r>
          </a:p>
          <a:p>
            <a:pPr>
              <a:defRPr sz="3800" b="0" u="sng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  <a:p>
            <a:pPr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Review is ‘Useful’</a:t>
            </a:r>
          </a:p>
          <a:p>
            <a:pPr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vs ‘Not Useful’ </a:t>
            </a:r>
          </a:p>
          <a:p>
            <a:pPr>
              <a:defRPr sz="28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(voting system)</a:t>
            </a:r>
          </a:p>
        </p:txBody>
      </p:sp>
      <p:sp>
        <p:nvSpPr>
          <p:cNvPr id="187" name="Model Development - Logistic Regression"/>
          <p:cNvSpPr txBox="1"/>
          <p:nvPr/>
        </p:nvSpPr>
        <p:spPr>
          <a:xfrm>
            <a:off x="261581" y="828245"/>
            <a:ext cx="12481639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Model Development - Logistic Regression</a:t>
            </a:r>
          </a:p>
        </p:txBody>
      </p:sp>
      <p:sp>
        <p:nvSpPr>
          <p:cNvPr id="188" name="Line"/>
          <p:cNvSpPr/>
          <p:nvPr/>
        </p:nvSpPr>
        <p:spPr>
          <a:xfrm>
            <a:off x="-20213" y="1806675"/>
            <a:ext cx="13045226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9" name="ROC:  0.70…"/>
          <p:cNvSpPr/>
          <p:nvPr/>
        </p:nvSpPr>
        <p:spPr>
          <a:xfrm>
            <a:off x="7278675" y="6595782"/>
            <a:ext cx="4579971" cy="1822804"/>
          </a:xfrm>
          <a:prstGeom prst="roundRect">
            <a:avLst>
              <a:gd name="adj" fmla="val 34913"/>
            </a:avLst>
          </a:prstGeom>
          <a:solidFill>
            <a:srgbClr val="FFFFFF"/>
          </a:solidFill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defRPr sz="3800" b="0"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  <a:p>
            <a:pPr>
              <a:defRPr sz="3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/>
              <a:t>ROC:  0.70</a:t>
            </a:r>
          </a:p>
          <a:p>
            <a:pPr>
              <a:defRPr sz="3800" b="0" u="sng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  <a:p>
            <a:pPr>
              <a:defRPr sz="3400" b="0"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1" animBg="1" advAuto="0"/>
      <p:bldP spid="189" grpId="2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898</Words>
  <Application>Microsoft Macintosh PowerPoint</Application>
  <PresentationFormat>Custom</PresentationFormat>
  <Paragraphs>217</Paragraphs>
  <Slides>25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Helvetica</vt:lpstr>
      <vt:lpstr>Helvetica Light</vt:lpstr>
      <vt:lpstr>Helvetica Neue</vt:lpstr>
      <vt:lpstr>Helvetica Neue Light</vt:lpstr>
      <vt:lpstr>Helvetica Neue Medium</vt:lpstr>
      <vt:lpstr>Helvetica Neue Thin</vt:lpstr>
      <vt:lpstr>Lucida Grande</vt:lpstr>
      <vt:lpstr>White</vt:lpstr>
      <vt:lpstr>          Restaurant Review  Summarizer App   -Semi-Supervised Approach-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Restaurant Review  Summarizer App   -Semi-Supervised Approach-</dc:title>
  <cp:lastModifiedBy>Renkoh Kato</cp:lastModifiedBy>
  <cp:revision>2</cp:revision>
  <dcterms:modified xsi:type="dcterms:W3CDTF">2018-03-16T23:50:10Z</dcterms:modified>
</cp:coreProperties>
</file>